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3" r:id="rId4"/>
    <p:sldId id="259" r:id="rId5"/>
    <p:sldId id="258" r:id="rId6"/>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A551"/>
    <a:srgbClr val="FAEC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CE359-037E-ABFB-702B-A1258217B0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703C86-7F59-26DB-ABCF-BD6C46C8D5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222A7D4-18C0-FBB7-183B-1B85F46D6A2D}"/>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5" name="Footer Placeholder 4">
            <a:extLst>
              <a:ext uri="{FF2B5EF4-FFF2-40B4-BE49-F238E27FC236}">
                <a16:creationId xmlns:a16="http://schemas.microsoft.com/office/drawing/2014/main" id="{2976D1C0-55E0-1961-62B4-A15491E9D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0DF37C-FAE5-611E-791B-0A67E9FCF7BD}"/>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226271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74DA3-AEAA-D353-EA70-47C0016FF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B59C47-4CE4-A247-D97A-475CEAB56B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E00517-4067-AD8C-9CEA-DDB25768377D}"/>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5" name="Footer Placeholder 4">
            <a:extLst>
              <a:ext uri="{FF2B5EF4-FFF2-40B4-BE49-F238E27FC236}">
                <a16:creationId xmlns:a16="http://schemas.microsoft.com/office/drawing/2014/main" id="{C978F644-43F8-F9D6-4109-CD5F17B8FD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CAD268-BACA-09BF-3074-8C5AEE64AB65}"/>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1391894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EB2D1D-DB7C-95C8-7F02-CCBF23E95B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CF91190-43A9-E65D-F783-268A715DA7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BD2958-067B-8121-53B3-36A55BDCDF7A}"/>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5" name="Footer Placeholder 4">
            <a:extLst>
              <a:ext uri="{FF2B5EF4-FFF2-40B4-BE49-F238E27FC236}">
                <a16:creationId xmlns:a16="http://schemas.microsoft.com/office/drawing/2014/main" id="{A3855D49-4DC0-A180-B2D0-811F3A62E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771F5-B432-81E9-19F0-05FC7712ADBE}"/>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3586833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C87E-ED1A-7BD4-1495-C96A163285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A9485-98F5-2937-B1E1-A29E90573B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FE86B9-B644-8865-33D8-FC3347E2AEF6}"/>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5" name="Footer Placeholder 4">
            <a:extLst>
              <a:ext uri="{FF2B5EF4-FFF2-40B4-BE49-F238E27FC236}">
                <a16:creationId xmlns:a16="http://schemas.microsoft.com/office/drawing/2014/main" id="{8D76DA76-F79E-D47C-2C19-4CCB7087DD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C1CEDA-8FDA-7AD8-8DC2-B67985B9D435}"/>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204068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FA2A7-8BD8-00F7-7EAE-E304276C35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10805D-B2B6-683D-8B2E-10215C118C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475D4C-320C-9271-752C-BDA8ADD056D5}"/>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5" name="Footer Placeholder 4">
            <a:extLst>
              <a:ext uri="{FF2B5EF4-FFF2-40B4-BE49-F238E27FC236}">
                <a16:creationId xmlns:a16="http://schemas.microsoft.com/office/drawing/2014/main" id="{C56802C8-BC62-F37D-9A9D-67D3E2F303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E0DF44-C101-9488-D4FB-D8A6D596175F}"/>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3074954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C271E-6FA2-9CFB-7D4B-194F0F912E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FBCED8-C9E1-D7C8-7195-1FE2FF2324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B66BDD-587B-06E4-DDB6-15D9864DB7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E2EF75-B92C-AEF2-6FDE-9BAC043785DE}"/>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6" name="Footer Placeholder 5">
            <a:extLst>
              <a:ext uri="{FF2B5EF4-FFF2-40B4-BE49-F238E27FC236}">
                <a16:creationId xmlns:a16="http://schemas.microsoft.com/office/drawing/2014/main" id="{FE85521E-5929-CD7D-5C40-BD2EB1C358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0AD946-F304-3A92-3E63-B1C14A44EDF0}"/>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1446323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90FBA-C2CA-7C4C-62FE-E7853542D9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BD049AA-21F7-32B8-9EAF-583AB1EFE5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A50592-5056-103D-2819-BFE38FC2A0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648A36-387E-0E6F-83D2-EECAB3A19A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C03F83-99D5-D955-3EFF-ACC45C9CF9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84DB2E-4B18-C0FB-4DDC-C0E7B10B055F}"/>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8" name="Footer Placeholder 7">
            <a:extLst>
              <a:ext uri="{FF2B5EF4-FFF2-40B4-BE49-F238E27FC236}">
                <a16:creationId xmlns:a16="http://schemas.microsoft.com/office/drawing/2014/main" id="{0FF587FF-31D6-E68C-C47A-7580E32A01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01EAB8-DD8F-29F1-E471-F0BED561BD19}"/>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3286551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377C0-3422-6652-433B-1C92451BD5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A1B8E8-D1A8-EF62-6EBF-C4361D0868D1}"/>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4" name="Footer Placeholder 3">
            <a:extLst>
              <a:ext uri="{FF2B5EF4-FFF2-40B4-BE49-F238E27FC236}">
                <a16:creationId xmlns:a16="http://schemas.microsoft.com/office/drawing/2014/main" id="{0334F0B5-61EC-41D2-3466-8D447383ED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9C477CB-8731-7162-99EB-0A64C63428D1}"/>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3825606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3E58C2-F620-FF34-8AF8-750482B9D332}"/>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3" name="Footer Placeholder 2">
            <a:extLst>
              <a:ext uri="{FF2B5EF4-FFF2-40B4-BE49-F238E27FC236}">
                <a16:creationId xmlns:a16="http://schemas.microsoft.com/office/drawing/2014/main" id="{56E957C5-0B13-D8CC-D072-B021AD2850F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0700BD-6E0F-6103-ED98-9E88277D188B}"/>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3744936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7B123-ADB3-2AC3-4AA7-1EB24BC07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CA8BAF-54AE-1987-953F-C1BA20681D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3B541A-C92A-2B59-B908-E8541CD50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1F899-63D2-69C9-675B-08EE22E0D6DB}"/>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6" name="Footer Placeholder 5">
            <a:extLst>
              <a:ext uri="{FF2B5EF4-FFF2-40B4-BE49-F238E27FC236}">
                <a16:creationId xmlns:a16="http://schemas.microsoft.com/office/drawing/2014/main" id="{285801B2-F90E-140A-2FAB-EF5A138CEF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540130-AF8B-1060-C9E5-9B08F31F4DFD}"/>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1280621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F555F-24A9-C06A-AFBE-C6874CF8B0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5FF553A-52A0-897B-68DB-CC85DE6CA8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7EAD13-8C26-F294-9465-E31DBCA576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D8344E-F652-68D0-A786-4B682F904F34}"/>
              </a:ext>
            </a:extLst>
          </p:cNvPr>
          <p:cNvSpPr>
            <a:spLocks noGrp="1"/>
          </p:cNvSpPr>
          <p:nvPr>
            <p:ph type="dt" sz="half" idx="10"/>
          </p:nvPr>
        </p:nvSpPr>
        <p:spPr/>
        <p:txBody>
          <a:bodyPr/>
          <a:lstStyle/>
          <a:p>
            <a:fld id="{7B10F3A8-4377-4B26-BB6D-C2B2901FCAB1}" type="datetimeFigureOut">
              <a:rPr lang="en-US" smtClean="0"/>
              <a:t>10/7/2025</a:t>
            </a:fld>
            <a:endParaRPr lang="en-US"/>
          </a:p>
        </p:txBody>
      </p:sp>
      <p:sp>
        <p:nvSpPr>
          <p:cNvPr id="6" name="Footer Placeholder 5">
            <a:extLst>
              <a:ext uri="{FF2B5EF4-FFF2-40B4-BE49-F238E27FC236}">
                <a16:creationId xmlns:a16="http://schemas.microsoft.com/office/drawing/2014/main" id="{E5077AA9-DAAE-4879-AA4E-922A112D83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4FFAAE-DEEE-B643-E35E-BE579BAFB661}"/>
              </a:ext>
            </a:extLst>
          </p:cNvPr>
          <p:cNvSpPr>
            <a:spLocks noGrp="1"/>
          </p:cNvSpPr>
          <p:nvPr>
            <p:ph type="sldNum" sz="quarter" idx="12"/>
          </p:nvPr>
        </p:nvSpPr>
        <p:spPr/>
        <p:txBody>
          <a:bodyPr/>
          <a:lstStyle/>
          <a:p>
            <a:fld id="{1A830332-6960-4367-ABB9-D16E740E8507}" type="slidenum">
              <a:rPr lang="en-US" smtClean="0"/>
              <a:t>‹#›</a:t>
            </a:fld>
            <a:endParaRPr lang="en-US"/>
          </a:p>
        </p:txBody>
      </p:sp>
    </p:spTree>
    <p:extLst>
      <p:ext uri="{BB962C8B-B14F-4D97-AF65-F5344CB8AC3E}">
        <p14:creationId xmlns:p14="http://schemas.microsoft.com/office/powerpoint/2010/main" val="91815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288E7E-C81C-133A-1143-B72AE83E00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BFFDA3-35E1-A454-2C51-5C06377FD7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DB99F9-CA92-593C-1379-C104D0ACD4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10F3A8-4377-4B26-BB6D-C2B2901FCAB1}" type="datetimeFigureOut">
              <a:rPr lang="en-US" smtClean="0"/>
              <a:t>10/7/2025</a:t>
            </a:fld>
            <a:endParaRPr lang="en-US"/>
          </a:p>
        </p:txBody>
      </p:sp>
      <p:sp>
        <p:nvSpPr>
          <p:cNvPr id="5" name="Footer Placeholder 4">
            <a:extLst>
              <a:ext uri="{FF2B5EF4-FFF2-40B4-BE49-F238E27FC236}">
                <a16:creationId xmlns:a16="http://schemas.microsoft.com/office/drawing/2014/main" id="{80FDB93F-9D2A-EC60-83D7-B1EF53D7BF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D7D2ABD-F84F-C55F-8B64-82193C5C1C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A830332-6960-4367-ABB9-D16E740E8507}" type="slidenum">
              <a:rPr lang="en-US" smtClean="0"/>
              <a:t>‹#›</a:t>
            </a:fld>
            <a:endParaRPr lang="en-US"/>
          </a:p>
        </p:txBody>
      </p:sp>
    </p:spTree>
    <p:extLst>
      <p:ext uri="{BB962C8B-B14F-4D97-AF65-F5344CB8AC3E}">
        <p14:creationId xmlns:p14="http://schemas.microsoft.com/office/powerpoint/2010/main" val="3331950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rgsjpa.org/"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FE3FC-C325-E114-C1A9-D9F1BAA947BF}"/>
              </a:ext>
            </a:extLst>
          </p:cNvPr>
          <p:cNvSpPr>
            <a:spLocks noGrp="1"/>
          </p:cNvSpPr>
          <p:nvPr>
            <p:ph type="ctrTitle"/>
          </p:nvPr>
        </p:nvSpPr>
        <p:spPr>
          <a:xfrm>
            <a:off x="1524000" y="1041400"/>
            <a:ext cx="9144000" cy="2635250"/>
          </a:xfrm>
        </p:spPr>
        <p:txBody>
          <a:bodyPr/>
          <a:lstStyle/>
          <a:p>
            <a:r>
              <a:rPr lang="en-US" dirty="0"/>
              <a:t>Plumas County Salary Study</a:t>
            </a:r>
          </a:p>
        </p:txBody>
      </p:sp>
      <p:sp>
        <p:nvSpPr>
          <p:cNvPr id="3" name="Subtitle 2">
            <a:extLst>
              <a:ext uri="{FF2B5EF4-FFF2-40B4-BE49-F238E27FC236}">
                <a16:creationId xmlns:a16="http://schemas.microsoft.com/office/drawing/2014/main" id="{768862BB-A7F5-959F-35EF-0DDE09B0E72F}"/>
              </a:ext>
            </a:extLst>
          </p:cNvPr>
          <p:cNvSpPr>
            <a:spLocks noGrp="1"/>
          </p:cNvSpPr>
          <p:nvPr>
            <p:ph type="subTitle" idx="1"/>
          </p:nvPr>
        </p:nvSpPr>
        <p:spPr>
          <a:xfrm>
            <a:off x="1872555" y="4371975"/>
            <a:ext cx="8601075" cy="971550"/>
          </a:xfrm>
        </p:spPr>
        <p:txBody>
          <a:bodyPr/>
          <a:lstStyle/>
          <a:p>
            <a:r>
              <a:rPr lang="en-US" dirty="0"/>
              <a:t>Study to be completed by:</a:t>
            </a:r>
          </a:p>
        </p:txBody>
      </p:sp>
      <p:pic>
        <p:nvPicPr>
          <p:cNvPr id="1033" name="Picture 9" descr="Regional Government Services Authority Logo">
            <a:hlinkClick r:id="rId2"/>
            <a:extLst>
              <a:ext uri="{FF2B5EF4-FFF2-40B4-BE49-F238E27FC236}">
                <a16:creationId xmlns:a16="http://schemas.microsoft.com/office/drawing/2014/main" id="{6424F8A5-2385-6AC2-E118-817F34DD5D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2082" y="5016505"/>
            <a:ext cx="2687836" cy="65404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B9AF28AB-D657-F785-8044-3AA6CFF968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14975" y="1319213"/>
            <a:ext cx="1162050"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3285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4FA446-30B7-0ACC-E1BB-1D73B5470E90}"/>
              </a:ext>
            </a:extLst>
          </p:cNvPr>
          <p:cNvSpPr/>
          <p:nvPr/>
        </p:nvSpPr>
        <p:spPr>
          <a:xfrm>
            <a:off x="674255" y="692727"/>
            <a:ext cx="10815781" cy="566189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85BD7C-DA2D-426F-8F14-B15E39AFD69D}"/>
              </a:ext>
            </a:extLst>
          </p:cNvPr>
          <p:cNvSpPr>
            <a:spLocks noGrp="1"/>
          </p:cNvSpPr>
          <p:nvPr>
            <p:ph type="title"/>
          </p:nvPr>
        </p:nvSpPr>
        <p:spPr>
          <a:xfrm>
            <a:off x="838200" y="596395"/>
            <a:ext cx="10515600" cy="1325563"/>
          </a:xfrm>
        </p:spPr>
        <p:txBody>
          <a:bodyPr>
            <a:norm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dirty="0">
                <a:ln/>
                <a:solidFill>
                  <a:schemeClr val="accent3"/>
                </a:solidFill>
              </a:rPr>
              <a:t>Current Status</a:t>
            </a:r>
          </a:p>
        </p:txBody>
      </p:sp>
      <p:sp>
        <p:nvSpPr>
          <p:cNvPr id="3" name="Content Placeholder 2">
            <a:extLst>
              <a:ext uri="{FF2B5EF4-FFF2-40B4-BE49-F238E27FC236}">
                <a16:creationId xmlns:a16="http://schemas.microsoft.com/office/drawing/2014/main" id="{392830A4-1A4D-659A-96AA-575C4FABD85C}"/>
              </a:ext>
            </a:extLst>
          </p:cNvPr>
          <p:cNvSpPr>
            <a:spLocks noGrp="1"/>
          </p:cNvSpPr>
          <p:nvPr>
            <p:ph idx="1"/>
          </p:nvPr>
        </p:nvSpPr>
        <p:spPr/>
        <p:txBody>
          <a:bodyPr>
            <a:normAutofit fontScale="92500" lnSpcReduction="10000"/>
          </a:bodyPr>
          <a:lstStyle/>
          <a:p>
            <a:r>
              <a:rPr lang="en-US" dirty="0"/>
              <a:t>RGS has determined new comparison counties</a:t>
            </a:r>
          </a:p>
          <a:p>
            <a:r>
              <a:rPr lang="en-US" dirty="0"/>
              <a:t>RGS and the County have determined Benchmark positions</a:t>
            </a:r>
          </a:p>
          <a:p>
            <a:pPr lvl="1"/>
            <a:r>
              <a:rPr lang="en-US" dirty="0"/>
              <a:t>This took longer than expected as there are several positions that the county has not used or updated in several years, and so HR worked with the Department Heads to remove those from the salary study.</a:t>
            </a:r>
          </a:p>
          <a:p>
            <a:pPr lvl="1"/>
            <a:endParaRPr lang="en-US" dirty="0"/>
          </a:p>
          <a:p>
            <a:pPr marL="0" indent="0">
              <a:buNone/>
            </a:pPr>
            <a:r>
              <a:rPr lang="en-US" dirty="0"/>
              <a:t>These are essential first steps, as they provide the framework for the salary study.  RGS will look for positions similar to Plumas’s Benchmark positions at the comparison counties, and use that to build out compensation for each classification group.  </a:t>
            </a:r>
          </a:p>
          <a:p>
            <a:pPr lvl="1"/>
            <a:r>
              <a:rPr lang="en-US" dirty="0"/>
              <a:t>(Ex. RGS will find comps for Social Worker II, then use that to determine salaries for Social Worker I, Social Worker III, Senior Social Worker, etc.)</a:t>
            </a:r>
          </a:p>
        </p:txBody>
      </p:sp>
    </p:spTree>
    <p:extLst>
      <p:ext uri="{BB962C8B-B14F-4D97-AF65-F5344CB8AC3E}">
        <p14:creationId xmlns:p14="http://schemas.microsoft.com/office/powerpoint/2010/main" val="376340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0"/>
                <a:lumOff val="100000"/>
              </a:schemeClr>
            </a:gs>
            <a:gs pos="35000">
              <a:schemeClr val="accent3">
                <a:lumMod val="0"/>
                <a:lumOff val="100000"/>
              </a:schemeClr>
            </a:gs>
            <a:gs pos="100000">
              <a:schemeClr val="accent3">
                <a:lumMod val="100000"/>
              </a:schemeClr>
            </a:gs>
          </a:gsLst>
          <a:path path="circle">
            <a:fillToRect l="50000" t="-80000" r="50000" b="180000"/>
          </a:path>
        </a:gradFill>
        <a:effectLst/>
      </p:bgPr>
    </p:bg>
    <p:spTree>
      <p:nvGrpSpPr>
        <p:cNvPr id="1" name="">
          <a:extLst>
            <a:ext uri="{FF2B5EF4-FFF2-40B4-BE49-F238E27FC236}">
              <a16:creationId xmlns:a16="http://schemas.microsoft.com/office/drawing/2014/main" id="{6BD976FB-E97A-0A68-2B51-2C2452808CA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C932853-4197-7D95-CB65-D29036F3DF21}"/>
              </a:ext>
            </a:extLst>
          </p:cNvPr>
          <p:cNvSpPr/>
          <p:nvPr/>
        </p:nvSpPr>
        <p:spPr>
          <a:xfrm>
            <a:off x="688109" y="681037"/>
            <a:ext cx="10815781" cy="566189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B297AF-BDAE-AC58-9EFE-9929F7A40466}"/>
              </a:ext>
            </a:extLst>
          </p:cNvPr>
          <p:cNvSpPr>
            <a:spLocks noGrp="1"/>
          </p:cNvSpPr>
          <p:nvPr>
            <p:ph type="title"/>
          </p:nvPr>
        </p:nvSpPr>
        <p:spPr>
          <a:xfrm>
            <a:off x="838200" y="596395"/>
            <a:ext cx="10515600" cy="1325563"/>
          </a:xfrm>
        </p:spPr>
        <p:txBody>
          <a:bodyPr>
            <a:norm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u="sng" dirty="0">
                <a:ln/>
                <a:solidFill>
                  <a:schemeClr val="accent3"/>
                </a:solidFill>
              </a:rPr>
              <a:t>Comparison Counties</a:t>
            </a:r>
            <a:endParaRPr lang="en-US" sz="5400" b="1" dirty="0">
              <a:ln/>
              <a:solidFill>
                <a:schemeClr val="accent3"/>
              </a:solidFill>
            </a:endParaRPr>
          </a:p>
        </p:txBody>
      </p:sp>
      <p:sp>
        <p:nvSpPr>
          <p:cNvPr id="3" name="Content Placeholder 2">
            <a:extLst>
              <a:ext uri="{FF2B5EF4-FFF2-40B4-BE49-F238E27FC236}">
                <a16:creationId xmlns:a16="http://schemas.microsoft.com/office/drawing/2014/main" id="{2D127006-9687-1861-7836-BB05D4513788}"/>
              </a:ext>
            </a:extLst>
          </p:cNvPr>
          <p:cNvSpPr>
            <a:spLocks noGrp="1"/>
          </p:cNvSpPr>
          <p:nvPr>
            <p:ph idx="1"/>
          </p:nvPr>
        </p:nvSpPr>
        <p:spPr/>
        <p:txBody>
          <a:bodyPr>
            <a:normAutofit/>
          </a:bodyPr>
          <a:lstStyle/>
          <a:p>
            <a:r>
              <a:rPr lang="en-US" dirty="0"/>
              <a:t>RGS has Identified Nine Comparison Counties</a:t>
            </a:r>
          </a:p>
          <a:p>
            <a:pPr lvl="1"/>
            <a:r>
              <a:rPr lang="en-US" dirty="0"/>
              <a:t>These counties were identified using a point system, where different points were assigned based on similarities in the following categories</a:t>
            </a:r>
          </a:p>
          <a:p>
            <a:pPr lvl="2"/>
            <a:r>
              <a:rPr lang="en-US" dirty="0"/>
              <a:t>Distance</a:t>
            </a:r>
          </a:p>
          <a:p>
            <a:pPr lvl="2"/>
            <a:r>
              <a:rPr lang="en-US" dirty="0"/>
              <a:t>Cost of Living</a:t>
            </a:r>
          </a:p>
          <a:p>
            <a:pPr lvl="2"/>
            <a:r>
              <a:rPr lang="en-US" dirty="0"/>
              <a:t>Population</a:t>
            </a:r>
          </a:p>
          <a:p>
            <a:pPr lvl="2"/>
            <a:r>
              <a:rPr lang="en-US" dirty="0"/>
              <a:t>Number of allocated positions (FTEs)</a:t>
            </a:r>
          </a:p>
          <a:p>
            <a:pPr lvl="2"/>
            <a:r>
              <a:rPr lang="en-US" dirty="0"/>
              <a:t>County Budget</a:t>
            </a:r>
          </a:p>
        </p:txBody>
      </p:sp>
    </p:spTree>
    <p:extLst>
      <p:ext uri="{BB962C8B-B14F-4D97-AF65-F5344CB8AC3E}">
        <p14:creationId xmlns:p14="http://schemas.microsoft.com/office/powerpoint/2010/main" val="3939715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graphicFrame>
        <p:nvGraphicFramePr>
          <p:cNvPr id="5" name="Content Placeholder 4">
            <a:extLst>
              <a:ext uri="{FF2B5EF4-FFF2-40B4-BE49-F238E27FC236}">
                <a16:creationId xmlns:a16="http://schemas.microsoft.com/office/drawing/2014/main" id="{0A15053D-8E50-06EC-D81B-A75FDD13AD4B}"/>
              </a:ext>
            </a:extLst>
          </p:cNvPr>
          <p:cNvGraphicFramePr>
            <a:graphicFrameLocks noGrp="1"/>
          </p:cNvGraphicFramePr>
          <p:nvPr>
            <p:ph idx="1"/>
            <p:extLst>
              <p:ext uri="{D42A27DB-BD31-4B8C-83A1-F6EECF244321}">
                <p14:modId xmlns:p14="http://schemas.microsoft.com/office/powerpoint/2010/main" val="3151431042"/>
              </p:ext>
            </p:extLst>
          </p:nvPr>
        </p:nvGraphicFramePr>
        <p:xfrm>
          <a:off x="369455" y="877455"/>
          <a:ext cx="11517747" cy="5737560"/>
        </p:xfrm>
        <a:graphic>
          <a:graphicData uri="http://schemas.openxmlformats.org/drawingml/2006/table">
            <a:tbl>
              <a:tblPr>
                <a:tableStyleId>{5C22544A-7EE6-4342-B048-85BDC9FD1C3A}</a:tableStyleId>
              </a:tblPr>
              <a:tblGrid>
                <a:gridCol w="1966909">
                  <a:extLst>
                    <a:ext uri="{9D8B030D-6E8A-4147-A177-3AD203B41FA5}">
                      <a16:colId xmlns:a16="http://schemas.microsoft.com/office/drawing/2014/main" val="3000297431"/>
                    </a:ext>
                  </a:extLst>
                </a:gridCol>
                <a:gridCol w="1069080">
                  <a:extLst>
                    <a:ext uri="{9D8B030D-6E8A-4147-A177-3AD203B41FA5}">
                      <a16:colId xmlns:a16="http://schemas.microsoft.com/office/drawing/2014/main" val="789626804"/>
                    </a:ext>
                  </a:extLst>
                </a:gridCol>
                <a:gridCol w="729001">
                  <a:extLst>
                    <a:ext uri="{9D8B030D-6E8A-4147-A177-3AD203B41FA5}">
                      <a16:colId xmlns:a16="http://schemas.microsoft.com/office/drawing/2014/main" val="3080653964"/>
                    </a:ext>
                  </a:extLst>
                </a:gridCol>
                <a:gridCol w="779852">
                  <a:extLst>
                    <a:ext uri="{9D8B030D-6E8A-4147-A177-3AD203B41FA5}">
                      <a16:colId xmlns:a16="http://schemas.microsoft.com/office/drawing/2014/main" val="2645507519"/>
                    </a:ext>
                  </a:extLst>
                </a:gridCol>
                <a:gridCol w="660747">
                  <a:extLst>
                    <a:ext uri="{9D8B030D-6E8A-4147-A177-3AD203B41FA5}">
                      <a16:colId xmlns:a16="http://schemas.microsoft.com/office/drawing/2014/main" val="1737432386"/>
                    </a:ext>
                  </a:extLst>
                </a:gridCol>
                <a:gridCol w="1098044">
                  <a:extLst>
                    <a:ext uri="{9D8B030D-6E8A-4147-A177-3AD203B41FA5}">
                      <a16:colId xmlns:a16="http://schemas.microsoft.com/office/drawing/2014/main" val="775591618"/>
                    </a:ext>
                  </a:extLst>
                </a:gridCol>
                <a:gridCol w="772844">
                  <a:extLst>
                    <a:ext uri="{9D8B030D-6E8A-4147-A177-3AD203B41FA5}">
                      <a16:colId xmlns:a16="http://schemas.microsoft.com/office/drawing/2014/main" val="3063259094"/>
                    </a:ext>
                  </a:extLst>
                </a:gridCol>
                <a:gridCol w="644592">
                  <a:extLst>
                    <a:ext uri="{9D8B030D-6E8A-4147-A177-3AD203B41FA5}">
                      <a16:colId xmlns:a16="http://schemas.microsoft.com/office/drawing/2014/main" val="2353950117"/>
                    </a:ext>
                  </a:extLst>
                </a:gridCol>
                <a:gridCol w="628869">
                  <a:extLst>
                    <a:ext uri="{9D8B030D-6E8A-4147-A177-3AD203B41FA5}">
                      <a16:colId xmlns:a16="http://schemas.microsoft.com/office/drawing/2014/main" val="3731542568"/>
                    </a:ext>
                  </a:extLst>
                </a:gridCol>
                <a:gridCol w="1446400">
                  <a:extLst>
                    <a:ext uri="{9D8B030D-6E8A-4147-A177-3AD203B41FA5}">
                      <a16:colId xmlns:a16="http://schemas.microsoft.com/office/drawing/2014/main" val="3290478910"/>
                    </a:ext>
                  </a:extLst>
                </a:gridCol>
                <a:gridCol w="644590">
                  <a:extLst>
                    <a:ext uri="{9D8B030D-6E8A-4147-A177-3AD203B41FA5}">
                      <a16:colId xmlns:a16="http://schemas.microsoft.com/office/drawing/2014/main" val="2329669025"/>
                    </a:ext>
                  </a:extLst>
                </a:gridCol>
                <a:gridCol w="1076819">
                  <a:extLst>
                    <a:ext uri="{9D8B030D-6E8A-4147-A177-3AD203B41FA5}">
                      <a16:colId xmlns:a16="http://schemas.microsoft.com/office/drawing/2014/main" val="3180946955"/>
                    </a:ext>
                  </a:extLst>
                </a:gridCol>
              </a:tblGrid>
              <a:tr h="296761">
                <a:tc>
                  <a:txBody>
                    <a:bodyPr/>
                    <a:lstStyle/>
                    <a:p>
                      <a:pPr algn="ctr" fontAlgn="b">
                        <a:buNone/>
                      </a:pPr>
                      <a:r>
                        <a:rPr lang="en-US" sz="1100" u="none" strike="noStrike" dirty="0">
                          <a:effectLst/>
                        </a:rPr>
                        <a:t>AGENCY</a:t>
                      </a:r>
                      <a:endParaRPr lang="en-US" sz="11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DISTANCE</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Points</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Cost/</a:t>
                      </a:r>
                    </a:p>
                    <a:p>
                      <a:pPr algn="ctr" fontAlgn="b">
                        <a:buNone/>
                      </a:pPr>
                      <a:r>
                        <a:rPr lang="en-US" sz="1000" u="none" strike="noStrike" dirty="0">
                          <a:effectLst/>
                        </a:rPr>
                        <a:t>Living</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Points</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ctr">
                        <a:buNone/>
                      </a:pPr>
                      <a:r>
                        <a:rPr lang="en-US" sz="1000" u="none" strike="noStrike" dirty="0">
                          <a:effectLst/>
                        </a:rPr>
                        <a:t>POP Served</a:t>
                      </a:r>
                      <a:endParaRPr lang="en-US" sz="1000" b="1" i="0" u="none" strike="noStrike" dirty="0">
                        <a:solidFill>
                          <a:srgbClr val="000000"/>
                        </a:solidFill>
                        <a:effectLst/>
                        <a:latin typeface="Calibri" panose="020F0502020204030204" pitchFamily="34" charset="0"/>
                      </a:endParaRPr>
                    </a:p>
                  </a:txBody>
                  <a:tcPr marL="6437" marR="6437" marT="6437" marB="0" anchor="ctr">
                    <a:solidFill>
                      <a:srgbClr val="FFC000"/>
                    </a:solidFill>
                  </a:tcPr>
                </a:tc>
                <a:tc>
                  <a:txBody>
                    <a:bodyPr/>
                    <a:lstStyle/>
                    <a:p>
                      <a:pPr algn="ctr" fontAlgn="b">
                        <a:buNone/>
                      </a:pPr>
                      <a:r>
                        <a:rPr lang="en-US" sz="1000" u="none" strike="noStrike" dirty="0">
                          <a:effectLst/>
                        </a:rPr>
                        <a:t>Points</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 EES (FTE)</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Points</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BUDGET</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Points</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tc>
                  <a:txBody>
                    <a:bodyPr/>
                    <a:lstStyle/>
                    <a:p>
                      <a:pPr algn="ctr" fontAlgn="b">
                        <a:buNone/>
                      </a:pPr>
                      <a:r>
                        <a:rPr lang="en-US" sz="1000" u="none" strike="noStrike" dirty="0">
                          <a:effectLst/>
                        </a:rPr>
                        <a:t>TOTAL</a:t>
                      </a:r>
                      <a:endParaRPr lang="en-US" sz="1000" b="1" i="0" u="none" strike="noStrike" dirty="0">
                        <a:solidFill>
                          <a:srgbClr val="000000"/>
                        </a:solidFill>
                        <a:effectLst/>
                        <a:latin typeface="Calibri" panose="020F0502020204030204" pitchFamily="34" charset="0"/>
                      </a:endParaRPr>
                    </a:p>
                  </a:txBody>
                  <a:tcPr marL="6437" marR="6437" marT="6437" marB="0" anchor="b">
                    <a:solidFill>
                      <a:srgbClr val="FFC000"/>
                    </a:solidFill>
                  </a:tcPr>
                </a:tc>
                <a:extLst>
                  <a:ext uri="{0D108BD9-81ED-4DB2-BD59-A6C34878D82A}">
                    <a16:rowId xmlns:a16="http://schemas.microsoft.com/office/drawing/2014/main" val="872952508"/>
                  </a:ext>
                </a:extLst>
              </a:tr>
              <a:tr h="263702">
                <a:tc>
                  <a:txBody>
                    <a:bodyPr/>
                    <a:lstStyle/>
                    <a:p>
                      <a:pPr algn="l" fontAlgn="b">
                        <a:buNone/>
                      </a:pPr>
                      <a:r>
                        <a:rPr lang="en-US" sz="1800" u="none" strike="noStrike" dirty="0">
                          <a:effectLst/>
                        </a:rPr>
                        <a:t>PLUMAS COUNTY</a:t>
                      </a:r>
                      <a:endParaRPr lang="en-US" sz="1800" b="1" i="0" u="none" strike="noStrike" dirty="0">
                        <a:solidFill>
                          <a:srgbClr val="000000"/>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0.0</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5</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102.5</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5</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22,000</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          5 </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423.5</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5</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$158,460,450</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5</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tc>
                  <a:txBody>
                    <a:bodyPr/>
                    <a:lstStyle/>
                    <a:p>
                      <a:pPr algn="r" fontAlgn="b">
                        <a:buNone/>
                      </a:pPr>
                      <a:r>
                        <a:rPr lang="en-US" sz="1050" u="none" strike="noStrike" dirty="0">
                          <a:effectLst/>
                        </a:rPr>
                        <a:t>             25 </a:t>
                      </a:r>
                      <a:endParaRPr lang="en-US" sz="1050" b="1" i="0" u="none" strike="noStrike" dirty="0">
                        <a:solidFill>
                          <a:srgbClr val="0C769E"/>
                        </a:solidFill>
                        <a:effectLst/>
                        <a:latin typeface="Calibri" panose="020F0502020204030204" pitchFamily="34" charset="0"/>
                      </a:endParaRPr>
                    </a:p>
                  </a:txBody>
                  <a:tcPr marL="6437" marR="6437" marT="6437" marB="0" anchor="b">
                    <a:solidFill>
                      <a:schemeClr val="accent6">
                        <a:lumMod val="60000"/>
                        <a:lumOff val="40000"/>
                      </a:schemeClr>
                    </a:solidFill>
                  </a:tcPr>
                </a:tc>
                <a:extLst>
                  <a:ext uri="{0D108BD9-81ED-4DB2-BD59-A6C34878D82A}">
                    <a16:rowId xmlns:a16="http://schemas.microsoft.com/office/drawing/2014/main" val="366756619"/>
                  </a:ext>
                </a:extLst>
              </a:tr>
              <a:tr h="263702">
                <a:tc>
                  <a:txBody>
                    <a:bodyPr/>
                    <a:lstStyle/>
                    <a:p>
                      <a:pPr algn="l" fontAlgn="b">
                        <a:buNone/>
                      </a:pPr>
                      <a:r>
                        <a:rPr lang="en-US" sz="1800" u="none" strike="noStrike" dirty="0">
                          <a:effectLst/>
                        </a:rPr>
                        <a:t>Colusa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122.0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100.0</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22,293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5</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428.7</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5</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$133,248,380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21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2078340512"/>
                  </a:ext>
                </a:extLst>
              </a:tr>
              <a:tr h="263702">
                <a:tc>
                  <a:txBody>
                    <a:bodyPr/>
                    <a:lstStyle/>
                    <a:p>
                      <a:pPr algn="l" fontAlgn="b">
                        <a:buNone/>
                      </a:pPr>
                      <a:r>
                        <a:rPr lang="en-US" sz="1800" u="none" strike="noStrike" dirty="0">
                          <a:effectLst/>
                        </a:rPr>
                        <a:t>Trinity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171.9</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101.0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15,642</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387.8</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$144,790,291</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5</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21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784653821"/>
                  </a:ext>
                </a:extLst>
              </a:tr>
              <a:tr h="263702">
                <a:tc>
                  <a:txBody>
                    <a:bodyPr/>
                    <a:lstStyle/>
                    <a:p>
                      <a:pPr algn="l" fontAlgn="b">
                        <a:buNone/>
                      </a:pPr>
                      <a:r>
                        <a:rPr lang="en-US" sz="1800" u="none" strike="noStrike" dirty="0">
                          <a:effectLst/>
                        </a:rPr>
                        <a:t>Inyo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67.0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88.7</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19,000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5</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478.0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$170,508,201</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16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3538845920"/>
                  </a:ext>
                </a:extLst>
              </a:tr>
              <a:tr h="263702">
                <a:tc>
                  <a:txBody>
                    <a:bodyPr/>
                    <a:lstStyle/>
                    <a:p>
                      <a:pPr algn="l" fontAlgn="b">
                        <a:buNone/>
                      </a:pPr>
                      <a:r>
                        <a:rPr lang="en-US" sz="1800" u="none" strike="noStrike" dirty="0">
                          <a:effectLst/>
                        </a:rPr>
                        <a:t>Lassen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324.0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112.7</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32,730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445.8</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5</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$155,751,652</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14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2170912637"/>
                  </a:ext>
                </a:extLst>
              </a:tr>
              <a:tr h="263702">
                <a:tc>
                  <a:txBody>
                    <a:bodyPr/>
                    <a:lstStyle/>
                    <a:p>
                      <a:pPr algn="l" fontAlgn="b">
                        <a:buNone/>
                      </a:pPr>
                      <a:r>
                        <a:rPr lang="en-US" sz="1800" u="none" strike="noStrike" dirty="0">
                          <a:effectLst/>
                        </a:rPr>
                        <a:t>Mono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dirty="0">
                          <a:effectLst/>
                        </a:rPr>
                        <a:t>192.8</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124.5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12,991</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325.0</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$164,119,888</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14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2765851078"/>
                  </a:ext>
                </a:extLst>
              </a:tr>
              <a:tr h="263702">
                <a:tc>
                  <a:txBody>
                    <a:bodyPr/>
                    <a:lstStyle/>
                    <a:p>
                      <a:pPr algn="l" fontAlgn="b">
                        <a:buNone/>
                      </a:pPr>
                      <a:r>
                        <a:rPr lang="en-US" sz="1800" u="none" strike="noStrike" dirty="0">
                          <a:effectLst/>
                        </a:rPr>
                        <a:t>Amador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192.0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111.4</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42,447</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          1 </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432.0</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$130,115,539</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13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88922298"/>
                  </a:ext>
                </a:extLst>
              </a:tr>
              <a:tr h="263702">
                <a:tc>
                  <a:txBody>
                    <a:bodyPr/>
                    <a:lstStyle/>
                    <a:p>
                      <a:pPr algn="l" fontAlgn="b">
                        <a:buNone/>
                      </a:pPr>
                      <a:r>
                        <a:rPr lang="en-US" sz="1800" u="none" strike="noStrike" dirty="0">
                          <a:effectLst/>
                        </a:rPr>
                        <a:t>Glenn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108.0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98.7</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28,736</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565.5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$191,727,579</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13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1708561375"/>
                  </a:ext>
                </a:extLst>
              </a:tr>
              <a:tr h="469556">
                <a:tc>
                  <a:txBody>
                    <a:bodyPr/>
                    <a:lstStyle/>
                    <a:p>
                      <a:pPr algn="l" fontAlgn="b">
                        <a:buNone/>
                      </a:pPr>
                      <a:r>
                        <a:rPr lang="en-US" sz="1800" u="none" strike="noStrike" dirty="0">
                          <a:effectLst/>
                        </a:rPr>
                        <a:t>Del Norte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340.0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93.3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27,743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424.0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$242,655,723</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11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1756993945"/>
                  </a:ext>
                </a:extLst>
              </a:tr>
              <a:tr h="263702">
                <a:tc>
                  <a:txBody>
                    <a:bodyPr/>
                    <a:lstStyle/>
                    <a:p>
                      <a:pPr algn="l" fontAlgn="b">
                        <a:buNone/>
                      </a:pPr>
                      <a:r>
                        <a:rPr lang="en-US" sz="1800" u="none" strike="noStrike" dirty="0">
                          <a:effectLst/>
                        </a:rPr>
                        <a:t>Sierra County</a:t>
                      </a:r>
                      <a:endParaRPr lang="en-US" sz="1800" b="0" i="0" u="none" strike="noStrike" dirty="0">
                        <a:solidFill>
                          <a:srgbClr val="000000"/>
                        </a:solidFill>
                        <a:effectLst/>
                        <a:latin typeface="Calibri" panose="020F0502020204030204" pitchFamily="34" charset="0"/>
                      </a:endParaRPr>
                    </a:p>
                  </a:txBody>
                  <a:tcPr marL="6437" marR="6437" marT="6437" marB="0" anchor="b">
                    <a:solidFill>
                      <a:srgbClr val="F1A551"/>
                    </a:solidFill>
                  </a:tcPr>
                </a:tc>
                <a:tc>
                  <a:txBody>
                    <a:bodyPr/>
                    <a:lstStyle/>
                    <a:p>
                      <a:pPr algn="r" fontAlgn="b">
                        <a:buNone/>
                      </a:pPr>
                      <a:r>
                        <a:rPr lang="en-US" sz="1050" u="none" strike="noStrike">
                          <a:effectLst/>
                        </a:rPr>
                        <a:t>57.3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101.1</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5</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3,113</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130.0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$50,983,151</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6437" marR="6437" marT="6437" marB="0" anchor="b">
                    <a:solidFill>
                      <a:srgbClr val="FAECD8"/>
                    </a:solidFill>
                  </a:tcPr>
                </a:tc>
                <a:tc>
                  <a:txBody>
                    <a:bodyPr/>
                    <a:lstStyle/>
                    <a:p>
                      <a:pPr algn="r" fontAlgn="b">
                        <a:buNone/>
                      </a:pPr>
                      <a:r>
                        <a:rPr lang="en-US" sz="1050" u="none" strike="noStrike" dirty="0">
                          <a:effectLst/>
                        </a:rPr>
                        <a:t>             10 </a:t>
                      </a:r>
                      <a:endParaRPr lang="en-US" sz="1050" b="1" i="0" u="none" strike="noStrike" dirty="0">
                        <a:solidFill>
                          <a:srgbClr val="000000"/>
                        </a:solidFill>
                        <a:effectLst/>
                        <a:latin typeface="Calibri" panose="020F0502020204030204" pitchFamily="34" charset="0"/>
                      </a:endParaRPr>
                    </a:p>
                  </a:txBody>
                  <a:tcPr marL="6437" marR="6437" marT="6437" marB="0" anchor="b">
                    <a:solidFill>
                      <a:srgbClr val="F1A551"/>
                    </a:solidFill>
                  </a:tcPr>
                </a:tc>
                <a:extLst>
                  <a:ext uri="{0D108BD9-81ED-4DB2-BD59-A6C34878D82A}">
                    <a16:rowId xmlns:a16="http://schemas.microsoft.com/office/drawing/2014/main" val="2016524633"/>
                  </a:ext>
                </a:extLst>
              </a:tr>
              <a:tr h="258257">
                <a:tc>
                  <a:txBody>
                    <a:bodyPr/>
                    <a:lstStyle/>
                    <a:p>
                      <a:pPr algn="l" fontAlgn="b">
                        <a:buNone/>
                      </a:pPr>
                      <a:r>
                        <a:rPr lang="en-US" sz="1100" u="none" strike="noStrike" dirty="0">
                          <a:effectLst/>
                        </a:rPr>
                        <a:t>Tehama County</a:t>
                      </a:r>
                      <a:endParaRPr lang="en-US" sz="1100" b="0" i="0" u="none" strike="noStrike" dirty="0">
                        <a:solidFill>
                          <a:srgbClr val="000000"/>
                        </a:solidFill>
                        <a:effectLst/>
                        <a:latin typeface="Calibri" panose="020F0502020204030204" pitchFamily="34" charset="0"/>
                      </a:endParaRPr>
                    </a:p>
                  </a:txBody>
                  <a:tcPr marL="6437" marR="6437" marT="6437" marB="0" anchor="b">
                    <a:solidFill>
                      <a:schemeClr val="bg1">
                        <a:lumMod val="85000"/>
                      </a:schemeClr>
                    </a:solidFill>
                  </a:tcPr>
                </a:tc>
                <a:tc>
                  <a:txBody>
                    <a:bodyPr/>
                    <a:lstStyle/>
                    <a:p>
                      <a:pPr algn="r" fontAlgn="b">
                        <a:buNone/>
                      </a:pPr>
                      <a:r>
                        <a:rPr lang="en-US" sz="1050" u="none" strike="noStrike" dirty="0">
                          <a:effectLst/>
                        </a:rPr>
                        <a:t>112.4</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100.8</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5</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64,451</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908.7</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$280,495,954</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               8 </a:t>
                      </a:r>
                      <a:endParaRPr lang="en-US" sz="1050" b="1" i="0" u="none" strike="noStrike" dirty="0">
                        <a:solidFill>
                          <a:srgbClr val="000000"/>
                        </a:solidFill>
                        <a:effectLst/>
                        <a:latin typeface="Calibri" panose="020F0502020204030204" pitchFamily="34" charset="0"/>
                      </a:endParaRPr>
                    </a:p>
                  </a:txBody>
                  <a:tcPr marL="6437" marR="6437" marT="6437" marB="0" anchor="b"/>
                </a:tc>
                <a:extLst>
                  <a:ext uri="{0D108BD9-81ED-4DB2-BD59-A6C34878D82A}">
                    <a16:rowId xmlns:a16="http://schemas.microsoft.com/office/drawing/2014/main" val="3578211906"/>
                  </a:ext>
                </a:extLst>
              </a:tr>
              <a:tr h="704334">
                <a:tc>
                  <a:txBody>
                    <a:bodyPr/>
                    <a:lstStyle/>
                    <a:p>
                      <a:pPr algn="l" fontAlgn="b">
                        <a:buNone/>
                      </a:pPr>
                      <a:r>
                        <a:rPr lang="en-US" sz="1100" u="none" strike="noStrike" dirty="0">
                          <a:effectLst/>
                        </a:rPr>
                        <a:t>Sutter County</a:t>
                      </a:r>
                      <a:endParaRPr lang="en-US" sz="1100" b="0" i="0" u="none" strike="noStrike" dirty="0">
                        <a:solidFill>
                          <a:srgbClr val="000000"/>
                        </a:solidFill>
                        <a:effectLst/>
                        <a:latin typeface="Calibri" panose="020F0502020204030204" pitchFamily="34" charset="0"/>
                      </a:endParaRPr>
                    </a:p>
                  </a:txBody>
                  <a:tcPr marL="6437" marR="6437" marT="6437" marB="0" anchor="b">
                    <a:solidFill>
                      <a:schemeClr val="bg1">
                        <a:lumMod val="85000"/>
                      </a:schemeClr>
                    </a:solidFill>
                  </a:tcPr>
                </a:tc>
                <a:tc>
                  <a:txBody>
                    <a:bodyPr/>
                    <a:lstStyle/>
                    <a:p>
                      <a:pPr algn="r" fontAlgn="b">
                        <a:buNone/>
                      </a:pPr>
                      <a:r>
                        <a:rPr lang="en-US" sz="1050" u="none" strike="noStrike" dirty="0">
                          <a:effectLst/>
                        </a:rPr>
                        <a:t>104.3</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114.1</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98,545</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1089.7</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$477,500,000</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               4 </a:t>
                      </a:r>
                      <a:endParaRPr lang="en-US" sz="1050" b="1" i="0" u="none" strike="noStrike" dirty="0">
                        <a:solidFill>
                          <a:srgbClr val="000000"/>
                        </a:solidFill>
                        <a:effectLst/>
                        <a:latin typeface="Calibri" panose="020F0502020204030204" pitchFamily="34" charset="0"/>
                      </a:endParaRPr>
                    </a:p>
                  </a:txBody>
                  <a:tcPr marL="6437" marR="6437" marT="6437" marB="0" anchor="b"/>
                </a:tc>
                <a:extLst>
                  <a:ext uri="{0D108BD9-81ED-4DB2-BD59-A6C34878D82A}">
                    <a16:rowId xmlns:a16="http://schemas.microsoft.com/office/drawing/2014/main" val="240332617"/>
                  </a:ext>
                </a:extLst>
              </a:tr>
              <a:tr h="246517">
                <a:tc>
                  <a:txBody>
                    <a:bodyPr/>
                    <a:lstStyle/>
                    <a:p>
                      <a:pPr algn="l" fontAlgn="b">
                        <a:buNone/>
                      </a:pPr>
                      <a:r>
                        <a:rPr lang="en-US" sz="1100" u="none" strike="noStrike" dirty="0">
                          <a:effectLst/>
                        </a:rPr>
                        <a:t>Tuolumne County</a:t>
                      </a:r>
                      <a:endParaRPr lang="en-US" sz="1100" b="0" i="0" u="none" strike="noStrike" dirty="0">
                        <a:solidFill>
                          <a:srgbClr val="000000"/>
                        </a:solidFill>
                        <a:effectLst/>
                        <a:latin typeface="Calibri" panose="020F0502020204030204" pitchFamily="34" charset="0"/>
                      </a:endParaRPr>
                    </a:p>
                  </a:txBody>
                  <a:tcPr marL="6437" marR="6437" marT="6437" marB="0" anchor="b">
                    <a:solidFill>
                      <a:schemeClr val="bg1">
                        <a:lumMod val="85000"/>
                      </a:schemeClr>
                    </a:solidFill>
                  </a:tcPr>
                </a:tc>
                <a:tc>
                  <a:txBody>
                    <a:bodyPr/>
                    <a:lstStyle/>
                    <a:p>
                      <a:pPr algn="r" fontAlgn="b">
                        <a:buNone/>
                      </a:pPr>
                      <a:r>
                        <a:rPr lang="en-US" sz="1050" u="none" strike="noStrike" dirty="0">
                          <a:effectLst/>
                        </a:rPr>
                        <a:t>238.8</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109.8</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53,893</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749.6</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$302,690,260</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               4 </a:t>
                      </a:r>
                      <a:endParaRPr lang="en-US" sz="1050" b="1" i="0" u="none" strike="noStrike" dirty="0">
                        <a:solidFill>
                          <a:srgbClr val="000000"/>
                        </a:solidFill>
                        <a:effectLst/>
                        <a:latin typeface="Calibri" panose="020F0502020204030204" pitchFamily="34" charset="0"/>
                      </a:endParaRPr>
                    </a:p>
                  </a:txBody>
                  <a:tcPr marL="6437" marR="6437" marT="6437" marB="0" anchor="b"/>
                </a:tc>
                <a:extLst>
                  <a:ext uri="{0D108BD9-81ED-4DB2-BD59-A6C34878D82A}">
                    <a16:rowId xmlns:a16="http://schemas.microsoft.com/office/drawing/2014/main" val="1572794047"/>
                  </a:ext>
                </a:extLst>
              </a:tr>
              <a:tr h="246517">
                <a:tc>
                  <a:txBody>
                    <a:bodyPr/>
                    <a:lstStyle/>
                    <a:p>
                      <a:pPr algn="l" fontAlgn="b">
                        <a:buNone/>
                      </a:pPr>
                      <a:r>
                        <a:rPr lang="en-US" sz="1100" u="none" strike="noStrike" dirty="0">
                          <a:effectLst/>
                        </a:rPr>
                        <a:t>Alpine County</a:t>
                      </a:r>
                      <a:endParaRPr lang="en-US" sz="1100" b="0" i="0" u="none" strike="noStrike" dirty="0">
                        <a:solidFill>
                          <a:srgbClr val="000000"/>
                        </a:solidFill>
                        <a:effectLst/>
                        <a:latin typeface="Calibri" panose="020F0502020204030204" pitchFamily="34" charset="0"/>
                      </a:endParaRPr>
                    </a:p>
                  </a:txBody>
                  <a:tcPr marL="6437" marR="6437" marT="6437" marB="0" anchor="b">
                    <a:solidFill>
                      <a:schemeClr val="bg1">
                        <a:lumMod val="85000"/>
                      </a:schemeClr>
                    </a:solidFill>
                  </a:tcPr>
                </a:tc>
                <a:tc>
                  <a:txBody>
                    <a:bodyPr/>
                    <a:lstStyle/>
                    <a:p>
                      <a:pPr algn="r" fontAlgn="b">
                        <a:buNone/>
                      </a:pPr>
                      <a:r>
                        <a:rPr lang="en-US" sz="1050" u="none" strike="noStrike" dirty="0">
                          <a:effectLst/>
                        </a:rPr>
                        <a:t>146.0</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3</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121.6</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1,045</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 </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92.2</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$50,983,026</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0</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               3 </a:t>
                      </a:r>
                      <a:endParaRPr lang="en-US" sz="1050" b="1" i="0" u="none" strike="noStrike" dirty="0">
                        <a:solidFill>
                          <a:srgbClr val="000000"/>
                        </a:solidFill>
                        <a:effectLst/>
                        <a:latin typeface="Calibri" panose="020F0502020204030204" pitchFamily="34" charset="0"/>
                      </a:endParaRPr>
                    </a:p>
                  </a:txBody>
                  <a:tcPr marL="6437" marR="6437" marT="6437" marB="0" anchor="b"/>
                </a:tc>
                <a:extLst>
                  <a:ext uri="{0D108BD9-81ED-4DB2-BD59-A6C34878D82A}">
                    <a16:rowId xmlns:a16="http://schemas.microsoft.com/office/drawing/2014/main" val="969745590"/>
                  </a:ext>
                </a:extLst>
              </a:tr>
              <a:tr h="246517">
                <a:tc>
                  <a:txBody>
                    <a:bodyPr/>
                    <a:lstStyle/>
                    <a:p>
                      <a:pPr algn="l" fontAlgn="b">
                        <a:buNone/>
                      </a:pPr>
                      <a:r>
                        <a:rPr lang="en-US" sz="1100" u="none" strike="noStrike" dirty="0">
                          <a:effectLst/>
                        </a:rPr>
                        <a:t>San Benito County</a:t>
                      </a:r>
                      <a:endParaRPr lang="en-US" sz="1100" b="0" i="0" u="none" strike="noStrike" dirty="0">
                        <a:solidFill>
                          <a:srgbClr val="000000"/>
                        </a:solidFill>
                        <a:effectLst/>
                        <a:latin typeface="Calibri" panose="020F0502020204030204" pitchFamily="34" charset="0"/>
                      </a:endParaRPr>
                    </a:p>
                  </a:txBody>
                  <a:tcPr marL="6437" marR="6437" marT="6437" marB="0" anchor="b">
                    <a:solidFill>
                      <a:schemeClr val="bg1">
                        <a:lumMod val="85000"/>
                      </a:schemeClr>
                    </a:solidFill>
                  </a:tcPr>
                </a:tc>
                <a:tc>
                  <a:txBody>
                    <a:bodyPr/>
                    <a:lstStyle/>
                    <a:p>
                      <a:pPr algn="r" fontAlgn="b">
                        <a:buNone/>
                      </a:pPr>
                      <a:r>
                        <a:rPr lang="en-US" sz="1050" u="none" strike="noStrike" dirty="0">
                          <a:effectLst/>
                        </a:rPr>
                        <a:t>293.9</a:t>
                      </a:r>
                      <a:endParaRPr lang="en-US" sz="1050" b="0" i="0" u="none" strike="noStrike" dirty="0">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170.1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69,159</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595.3</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$339,400,000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               2 </a:t>
                      </a:r>
                      <a:endParaRPr lang="en-US" sz="1050" b="1" i="0" u="none" strike="noStrike" dirty="0">
                        <a:solidFill>
                          <a:srgbClr val="000000"/>
                        </a:solidFill>
                        <a:effectLst/>
                        <a:latin typeface="Calibri" panose="020F0502020204030204" pitchFamily="34" charset="0"/>
                      </a:endParaRPr>
                    </a:p>
                  </a:txBody>
                  <a:tcPr marL="6437" marR="6437" marT="6437" marB="0" anchor="b"/>
                </a:tc>
                <a:extLst>
                  <a:ext uri="{0D108BD9-81ED-4DB2-BD59-A6C34878D82A}">
                    <a16:rowId xmlns:a16="http://schemas.microsoft.com/office/drawing/2014/main" val="212178520"/>
                  </a:ext>
                </a:extLst>
              </a:tr>
              <a:tr h="246517">
                <a:tc>
                  <a:txBody>
                    <a:bodyPr/>
                    <a:lstStyle/>
                    <a:p>
                      <a:pPr algn="l" fontAlgn="b">
                        <a:buNone/>
                      </a:pPr>
                      <a:r>
                        <a:rPr lang="en-US" sz="1100" u="none" strike="noStrike" dirty="0">
                          <a:effectLst/>
                        </a:rPr>
                        <a:t>Calaveras County</a:t>
                      </a:r>
                      <a:endParaRPr lang="en-US" sz="1100" b="0" i="0" u="none" strike="noStrike" dirty="0">
                        <a:solidFill>
                          <a:srgbClr val="000000"/>
                        </a:solidFill>
                        <a:effectLst/>
                        <a:latin typeface="Calibri" panose="020F0502020204030204" pitchFamily="34" charset="0"/>
                      </a:endParaRPr>
                    </a:p>
                  </a:txBody>
                  <a:tcPr marL="6437" marR="6437" marT="6437" marB="0" anchor="b">
                    <a:solidFill>
                      <a:schemeClr val="bg1">
                        <a:lumMod val="85000"/>
                      </a:schemeClr>
                    </a:solidFill>
                  </a:tcPr>
                </a:tc>
                <a:tc>
                  <a:txBody>
                    <a:bodyPr/>
                    <a:lstStyle/>
                    <a:p>
                      <a:pPr algn="r" fontAlgn="b">
                        <a:buNone/>
                      </a:pPr>
                      <a:r>
                        <a:rPr lang="en-US" sz="1050" u="none" strike="noStrike">
                          <a:effectLst/>
                        </a:rPr>
                        <a:t>211.0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120.4</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45,995</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         -   </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651.0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$383,739,139</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               1 </a:t>
                      </a:r>
                      <a:endParaRPr lang="en-US" sz="1050" b="1" i="0" u="none" strike="noStrike" dirty="0">
                        <a:solidFill>
                          <a:srgbClr val="000000"/>
                        </a:solidFill>
                        <a:effectLst/>
                        <a:latin typeface="Calibri" panose="020F0502020204030204" pitchFamily="34" charset="0"/>
                      </a:endParaRPr>
                    </a:p>
                  </a:txBody>
                  <a:tcPr marL="6437" marR="6437" marT="6437" marB="0" anchor="b"/>
                </a:tc>
                <a:extLst>
                  <a:ext uri="{0D108BD9-81ED-4DB2-BD59-A6C34878D82A}">
                    <a16:rowId xmlns:a16="http://schemas.microsoft.com/office/drawing/2014/main" val="789775110"/>
                  </a:ext>
                </a:extLst>
              </a:tr>
              <a:tr h="481295">
                <a:tc>
                  <a:txBody>
                    <a:bodyPr/>
                    <a:lstStyle/>
                    <a:p>
                      <a:pPr algn="l" fontAlgn="b">
                        <a:buNone/>
                      </a:pPr>
                      <a:r>
                        <a:rPr lang="en-US" sz="1100" u="none" strike="noStrike" dirty="0">
                          <a:effectLst/>
                        </a:rPr>
                        <a:t>Modoc County</a:t>
                      </a:r>
                      <a:endParaRPr lang="en-US" sz="1100" b="0" i="0" u="none" strike="noStrike" dirty="0">
                        <a:solidFill>
                          <a:srgbClr val="000000"/>
                        </a:solidFill>
                        <a:effectLst/>
                        <a:latin typeface="Calibri" panose="020F0502020204030204" pitchFamily="34" charset="0"/>
                      </a:endParaRPr>
                    </a:p>
                  </a:txBody>
                  <a:tcPr marL="6437" marR="6437" marT="6437" marB="0" anchor="b">
                    <a:solidFill>
                      <a:schemeClr val="bg1">
                        <a:lumMod val="85000"/>
                      </a:schemeClr>
                    </a:solidFill>
                  </a:tcPr>
                </a:tc>
                <a:tc>
                  <a:txBody>
                    <a:bodyPr/>
                    <a:lstStyle/>
                    <a:p>
                      <a:pPr algn="r" fontAlgn="b">
                        <a:buNone/>
                      </a:pPr>
                      <a:r>
                        <a:rPr lang="en-US" sz="1050" u="none" strike="noStrike">
                          <a:effectLst/>
                        </a:rPr>
                        <a:t>201.9</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80.7</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8,491</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244.4</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$28,090,529</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a:effectLst/>
                        </a:rPr>
                        <a:t>0</a:t>
                      </a:r>
                      <a:endParaRPr lang="en-US" sz="1050" b="0" i="0" u="none" strike="noStrike">
                        <a:solidFill>
                          <a:srgbClr val="000000"/>
                        </a:solidFill>
                        <a:effectLst/>
                        <a:latin typeface="Calibri" panose="020F0502020204030204" pitchFamily="34" charset="0"/>
                      </a:endParaRPr>
                    </a:p>
                  </a:txBody>
                  <a:tcPr marL="6437" marR="6437" marT="6437" marB="0" anchor="b"/>
                </a:tc>
                <a:tc>
                  <a:txBody>
                    <a:bodyPr/>
                    <a:lstStyle/>
                    <a:p>
                      <a:pPr algn="r" fontAlgn="b">
                        <a:buNone/>
                      </a:pPr>
                      <a:r>
                        <a:rPr lang="en-US" sz="1050" u="none" strike="noStrike" dirty="0">
                          <a:effectLst/>
                        </a:rPr>
                        <a:t>               1 </a:t>
                      </a:r>
                      <a:endParaRPr lang="en-US" sz="1050" b="1" i="0" u="none" strike="noStrike" dirty="0">
                        <a:solidFill>
                          <a:srgbClr val="000000"/>
                        </a:solidFill>
                        <a:effectLst/>
                        <a:latin typeface="Calibri" panose="020F0502020204030204" pitchFamily="34" charset="0"/>
                      </a:endParaRPr>
                    </a:p>
                  </a:txBody>
                  <a:tcPr marL="6437" marR="6437" marT="6437" marB="0" anchor="b"/>
                </a:tc>
                <a:extLst>
                  <a:ext uri="{0D108BD9-81ED-4DB2-BD59-A6C34878D82A}">
                    <a16:rowId xmlns:a16="http://schemas.microsoft.com/office/drawing/2014/main" val="3918259747"/>
                  </a:ext>
                </a:extLst>
              </a:tr>
            </a:tbl>
          </a:graphicData>
        </a:graphic>
      </p:graphicFrame>
      <p:sp>
        <p:nvSpPr>
          <p:cNvPr id="7" name="TextBox 6">
            <a:extLst>
              <a:ext uri="{FF2B5EF4-FFF2-40B4-BE49-F238E27FC236}">
                <a16:creationId xmlns:a16="http://schemas.microsoft.com/office/drawing/2014/main" id="{5557DA52-4C3D-CDF5-43F2-5C9BBC8F983C}"/>
              </a:ext>
            </a:extLst>
          </p:cNvPr>
          <p:cNvSpPr txBox="1"/>
          <p:nvPr/>
        </p:nvSpPr>
        <p:spPr>
          <a:xfrm>
            <a:off x="369454" y="337821"/>
            <a:ext cx="11517747" cy="369332"/>
          </a:xfrm>
          <a:prstGeom prst="rect">
            <a:avLst/>
          </a:prstGeom>
          <a:noFill/>
        </p:spPr>
        <p:txBody>
          <a:bodyPr wrap="square">
            <a:spAutoFit/>
          </a:bodyPr>
          <a:lstStyle/>
          <a:p>
            <a:pPr algn="ctr"/>
            <a:r>
              <a:rPr lang="en-US" sz="1800" b="1" u="sng" dirty="0">
                <a:ln/>
                <a:solidFill>
                  <a:schemeClr val="accent3"/>
                </a:solidFill>
              </a:rPr>
              <a:t>Comparison Counties</a:t>
            </a:r>
            <a:endParaRPr lang="en-US" dirty="0"/>
          </a:p>
        </p:txBody>
      </p:sp>
    </p:spTree>
    <p:extLst>
      <p:ext uri="{BB962C8B-B14F-4D97-AF65-F5344CB8AC3E}">
        <p14:creationId xmlns:p14="http://schemas.microsoft.com/office/powerpoint/2010/main" val="1877544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226D4A-A897-9642-D7A7-312A040C5B16}"/>
            </a:ext>
          </a:extLst>
        </p:cNvPr>
        <p:cNvGrpSpPr/>
        <p:nvPr/>
      </p:nvGrpSpPr>
      <p:grpSpPr>
        <a:xfrm>
          <a:off x="0" y="0"/>
          <a:ext cx="0" cy="0"/>
          <a:chOff x="0" y="0"/>
          <a:chExt cx="0" cy="0"/>
        </a:xfrm>
      </p:grpSpPr>
      <p:sp useBgFill="1">
        <p:nvSpPr>
          <p:cNvPr id="2069" name="Rectangle 2068">
            <a:extLst>
              <a:ext uri="{FF2B5EF4-FFF2-40B4-BE49-F238E27FC236}">
                <a16:creationId xmlns:a16="http://schemas.microsoft.com/office/drawing/2014/main" id="{3C54F4CE-85F0-46ED-80DA-9518C9251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1" name="Freeform: Shape 2070">
            <a:extLst>
              <a:ext uri="{FF2B5EF4-FFF2-40B4-BE49-F238E27FC236}">
                <a16:creationId xmlns:a16="http://schemas.microsoft.com/office/drawing/2014/main" id="{DADD1FCA-8ACB-4958-81DD-4CDD6D3E1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802086" cy="6858000"/>
          </a:xfrm>
          <a:custGeom>
            <a:avLst/>
            <a:gdLst>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9647 w 5734864"/>
              <a:gd name="connsiteY33" fmla="*/ 1936120 h 6858000"/>
              <a:gd name="connsiteX34" fmla="*/ 714660 w 5734864"/>
              <a:gd name="connsiteY34" fmla="*/ 1982709 h 6858000"/>
              <a:gd name="connsiteX35" fmla="*/ 710759 w 5734864"/>
              <a:gd name="connsiteY35" fmla="*/ 2013010 h 6858000"/>
              <a:gd name="connsiteX36" fmla="*/ 697927 w 5734864"/>
              <a:gd name="connsiteY36" fmla="*/ 2069833 h 6858000"/>
              <a:gd name="connsiteX37" fmla="*/ 693594 w 5734864"/>
              <a:gd name="connsiteY37" fmla="*/ 2103731 h 6858000"/>
              <a:gd name="connsiteX38" fmla="*/ 691109 w 5734864"/>
              <a:gd name="connsiteY38" fmla="*/ 2124027 h 6858000"/>
              <a:gd name="connsiteX39" fmla="*/ 676593 w 5734864"/>
              <a:gd name="connsiteY39" fmla="*/ 2176182 h 6858000"/>
              <a:gd name="connsiteX40" fmla="*/ 633227 w 5734864"/>
              <a:gd name="connsiteY40" fmla="*/ 2258036 h 6858000"/>
              <a:gd name="connsiteX41" fmla="*/ 625564 w 5734864"/>
              <a:gd name="connsiteY41" fmla="*/ 2284567 h 6858000"/>
              <a:gd name="connsiteX42" fmla="*/ 627074 w 5734864"/>
              <a:gd name="connsiteY42" fmla="*/ 2289605 h 6858000"/>
              <a:gd name="connsiteX43" fmla="*/ 614574 w 5734864"/>
              <a:gd name="connsiteY43" fmla="*/ 2308717 h 6858000"/>
              <a:gd name="connsiteX44" fmla="*/ 606890 w 5734864"/>
              <a:gd name="connsiteY44" fmla="*/ 2320662 h 6858000"/>
              <a:gd name="connsiteX45" fmla="*/ 605558 w 5734864"/>
              <a:gd name="connsiteY45" fmla="*/ 2327897 h 6858000"/>
              <a:gd name="connsiteX46" fmla="*/ 602202 w 5734864"/>
              <a:gd name="connsiteY46" fmla="*/ 2357749 h 6858000"/>
              <a:gd name="connsiteX47" fmla="*/ 600213 w 5734864"/>
              <a:gd name="connsiteY47" fmla="*/ 2364905 h 6858000"/>
              <a:gd name="connsiteX48" fmla="*/ 597160 w 5734864"/>
              <a:gd name="connsiteY48" fmla="*/ 2388351 h 6858000"/>
              <a:gd name="connsiteX49" fmla="*/ 597982 w 5734864"/>
              <a:gd name="connsiteY49" fmla="*/ 2402296 h 6858000"/>
              <a:gd name="connsiteX50" fmla="*/ 593150 w 5734864"/>
              <a:gd name="connsiteY50" fmla="*/ 2420015 h 6858000"/>
              <a:gd name="connsiteX51" fmla="*/ 592833 w 5734864"/>
              <a:gd name="connsiteY51" fmla="*/ 2422749 h 6858000"/>
              <a:gd name="connsiteX52" fmla="*/ 594479 w 5734864"/>
              <a:gd name="connsiteY52" fmla="*/ 2426002 h 6858000"/>
              <a:gd name="connsiteX53" fmla="*/ 591963 w 5734864"/>
              <a:gd name="connsiteY53" fmla="*/ 2431950 h 6858000"/>
              <a:gd name="connsiteX54" fmla="*/ 591544 w 5734864"/>
              <a:gd name="connsiteY54" fmla="*/ 2433897 h 6858000"/>
              <a:gd name="connsiteX55" fmla="*/ 589519 w 5734864"/>
              <a:gd name="connsiteY55" fmla="*/ 2451398 h 6858000"/>
              <a:gd name="connsiteX56" fmla="*/ 590037 w 5734864"/>
              <a:gd name="connsiteY56" fmla="*/ 2455536 h 6858000"/>
              <a:gd name="connsiteX57" fmla="*/ 588179 w 5734864"/>
              <a:gd name="connsiteY57" fmla="*/ 2462981 h 6858000"/>
              <a:gd name="connsiteX58" fmla="*/ 583434 w 5734864"/>
              <a:gd name="connsiteY58" fmla="*/ 2503991 h 6858000"/>
              <a:gd name="connsiteX59" fmla="*/ 567942 w 5734864"/>
              <a:gd name="connsiteY59" fmla="*/ 2652936 h 6858000"/>
              <a:gd name="connsiteX60" fmla="*/ 573869 w 5734864"/>
              <a:gd name="connsiteY60" fmla="*/ 2670188 h 6858000"/>
              <a:gd name="connsiteX61" fmla="*/ 575243 w 5734864"/>
              <a:gd name="connsiteY61" fmla="*/ 2688114 h 6858000"/>
              <a:gd name="connsiteX62" fmla="*/ 573824 w 5734864"/>
              <a:gd name="connsiteY62" fmla="*/ 2689856 h 6858000"/>
              <a:gd name="connsiteX63" fmla="*/ 570699 w 5734864"/>
              <a:gd name="connsiteY63" fmla="*/ 2709353 h 6858000"/>
              <a:gd name="connsiteX64" fmla="*/ 573192 w 5734864"/>
              <a:gd name="connsiteY64" fmla="*/ 2714527 h 6858000"/>
              <a:gd name="connsiteX65" fmla="*/ 572044 w 5734864"/>
              <a:gd name="connsiteY65" fmla="*/ 2728187 h 6858000"/>
              <a:gd name="connsiteX66" fmla="*/ 572465 w 5734864"/>
              <a:gd name="connsiteY66" fmla="*/ 2755863 h 6858000"/>
              <a:gd name="connsiteX67" fmla="*/ 570028 w 5734864"/>
              <a:gd name="connsiteY67" fmla="*/ 2760324 h 6858000"/>
              <a:gd name="connsiteX68" fmla="*/ 566748 w 5734864"/>
              <a:gd name="connsiteY68" fmla="*/ 2800948 h 6858000"/>
              <a:gd name="connsiteX69" fmla="*/ 565509 w 5734864"/>
              <a:gd name="connsiteY69" fmla="*/ 2801167 h 6858000"/>
              <a:gd name="connsiteX70" fmla="*/ 559367 w 5734864"/>
              <a:gd name="connsiteY70" fmla="*/ 2811129 h 6858000"/>
              <a:gd name="connsiteX71" fmla="*/ 550354 w 5734864"/>
              <a:gd name="connsiteY71" fmla="*/ 2830949 h 6858000"/>
              <a:gd name="connsiteX72" fmla="*/ 514795 w 5734864"/>
              <a:gd name="connsiteY72" fmla="*/ 2872433 h 6858000"/>
              <a:gd name="connsiteX73" fmla="*/ 509875 w 5734864"/>
              <a:gd name="connsiteY73" fmla="*/ 2923099 h 6858000"/>
              <a:gd name="connsiteX74" fmla="*/ 509577 w 5734864"/>
              <a:gd name="connsiteY74" fmla="*/ 2923197 h 6858000"/>
              <a:gd name="connsiteX75" fmla="*/ 507597 w 5734864"/>
              <a:gd name="connsiteY75" fmla="*/ 2931868 h 6858000"/>
              <a:gd name="connsiteX76" fmla="*/ 507379 w 5734864"/>
              <a:gd name="connsiteY76" fmla="*/ 2938322 h 6858000"/>
              <a:gd name="connsiteX77" fmla="*/ 504725 w 5734864"/>
              <a:gd name="connsiteY77" fmla="*/ 2954519 h 6858000"/>
              <a:gd name="connsiteX78" fmla="*/ 502018 w 5734864"/>
              <a:gd name="connsiteY78" fmla="*/ 2959643 h 6858000"/>
              <a:gd name="connsiteX79" fmla="*/ 498360 w 5734864"/>
              <a:gd name="connsiteY79" fmla="*/ 2961019 h 6858000"/>
              <a:gd name="connsiteX80" fmla="*/ 498483 w 5734864"/>
              <a:gd name="connsiteY80" fmla="*/ 2962590 h 6858000"/>
              <a:gd name="connsiteX81" fmla="*/ 484403 w 5734864"/>
              <a:gd name="connsiteY81" fmla="*/ 2990538 h 6858000"/>
              <a:gd name="connsiteX82" fmla="*/ 463075 w 5734864"/>
              <a:gd name="connsiteY82" fmla="*/ 3055956 h 6858000"/>
              <a:gd name="connsiteX83" fmla="*/ 455013 w 5734864"/>
              <a:gd name="connsiteY83" fmla="*/ 3094482 h 6858000"/>
              <a:gd name="connsiteX84" fmla="*/ 428391 w 5734864"/>
              <a:gd name="connsiteY84" fmla="*/ 3198850 h 6858000"/>
              <a:gd name="connsiteX85" fmla="*/ 401440 w 5734864"/>
              <a:gd name="connsiteY85" fmla="*/ 3307560 h 6858000"/>
              <a:gd name="connsiteX86" fmla="*/ 386076 w 5734864"/>
              <a:gd name="connsiteY86" fmla="*/ 3373943 h 6858000"/>
              <a:gd name="connsiteX87" fmla="*/ 374726 w 5734864"/>
              <a:gd name="connsiteY87" fmla="*/ 3381364 h 6858000"/>
              <a:gd name="connsiteX88" fmla="*/ 369145 w 5734864"/>
              <a:gd name="connsiteY88" fmla="*/ 3383729 h 6858000"/>
              <a:gd name="connsiteX89" fmla="*/ 364294 w 5734864"/>
              <a:gd name="connsiteY89" fmla="*/ 3414159 h 6858000"/>
              <a:gd name="connsiteX90" fmla="*/ 366450 w 5734864"/>
              <a:gd name="connsiteY90" fmla="*/ 3436925 h 6858000"/>
              <a:gd name="connsiteX91" fmla="*/ 351743 w 5734864"/>
              <a:gd name="connsiteY91" fmla="*/ 3521619 h 6858000"/>
              <a:gd name="connsiteX92" fmla="*/ 345784 w 5734864"/>
              <a:gd name="connsiteY92" fmla="*/ 3603757 h 6858000"/>
              <a:gd name="connsiteX93" fmla="*/ 344198 w 5734864"/>
              <a:gd name="connsiteY93" fmla="*/ 3652424 h 6858000"/>
              <a:gd name="connsiteX94" fmla="*/ 352450 w 5734864"/>
              <a:gd name="connsiteY94" fmla="*/ 3665222 h 6858000"/>
              <a:gd name="connsiteX95" fmla="*/ 342621 w 5734864"/>
              <a:gd name="connsiteY95" fmla="*/ 3700804 h 6858000"/>
              <a:gd name="connsiteX96" fmla="*/ 341514 w 5734864"/>
              <a:gd name="connsiteY96" fmla="*/ 3734774 h 6858000"/>
              <a:gd name="connsiteX97" fmla="*/ 340607 w 5734864"/>
              <a:gd name="connsiteY97" fmla="*/ 3785153 h 6858000"/>
              <a:gd name="connsiteX98" fmla="*/ 340707 w 5734864"/>
              <a:gd name="connsiteY98" fmla="*/ 3788177 h 6858000"/>
              <a:gd name="connsiteX99" fmla="*/ 340361 w 5734864"/>
              <a:gd name="connsiteY99" fmla="*/ 3798803 h 6858000"/>
              <a:gd name="connsiteX100" fmla="*/ 339642 w 5734864"/>
              <a:gd name="connsiteY100" fmla="*/ 3838750 h 6858000"/>
              <a:gd name="connsiteX101" fmla="*/ 360295 w 5734864"/>
              <a:gd name="connsiteY101" fmla="*/ 4015196 h 6858000"/>
              <a:gd name="connsiteX102" fmla="*/ 339043 w 5734864"/>
              <a:gd name="connsiteY102" fmla="*/ 4052778 h 6858000"/>
              <a:gd name="connsiteX103" fmla="*/ 339343 w 5734864"/>
              <a:gd name="connsiteY103" fmla="*/ 4096257 h 6858000"/>
              <a:gd name="connsiteX104" fmla="*/ 340786 w 5734864"/>
              <a:gd name="connsiteY104" fmla="*/ 4321136 h 6858000"/>
              <a:gd name="connsiteX105" fmla="*/ 343158 w 5734864"/>
              <a:gd name="connsiteY105" fmla="*/ 4429174 h 6858000"/>
              <a:gd name="connsiteX106" fmla="*/ 334599 w 5734864"/>
              <a:gd name="connsiteY106" fmla="*/ 4449938 h 6858000"/>
              <a:gd name="connsiteX107" fmla="*/ 332890 w 5734864"/>
              <a:gd name="connsiteY107" fmla="*/ 4453515 h 6858000"/>
              <a:gd name="connsiteX108" fmla="*/ 331105 w 5734864"/>
              <a:gd name="connsiteY108" fmla="*/ 4467941 h 6858000"/>
              <a:gd name="connsiteX109" fmla="*/ 324289 w 5734864"/>
              <a:gd name="connsiteY109" fmla="*/ 4471861 h 6858000"/>
              <a:gd name="connsiteX110" fmla="*/ 317079 w 5734864"/>
              <a:gd name="connsiteY110" fmla="*/ 4493468 h 6858000"/>
              <a:gd name="connsiteX111" fmla="*/ 315557 w 5734864"/>
              <a:gd name="connsiteY111" fmla="*/ 4520067 h 6858000"/>
              <a:gd name="connsiteX112" fmla="*/ 315240 w 5734864"/>
              <a:gd name="connsiteY112" fmla="*/ 4536872 h 6858000"/>
              <a:gd name="connsiteX113" fmla="*/ 316200 w 5734864"/>
              <a:gd name="connsiteY113" fmla="*/ 4538297 h 6858000"/>
              <a:gd name="connsiteX114" fmla="*/ 317507 w 5734864"/>
              <a:gd name="connsiteY114" fmla="*/ 4547582 h 6858000"/>
              <a:gd name="connsiteX115" fmla="*/ 323078 w 5734864"/>
              <a:gd name="connsiteY115" fmla="*/ 4592102 h 6858000"/>
              <a:gd name="connsiteX116" fmla="*/ 328722 w 5734864"/>
              <a:gd name="connsiteY116" fmla="*/ 4667914 h 6858000"/>
              <a:gd name="connsiteX117" fmla="*/ 335597 w 5734864"/>
              <a:gd name="connsiteY117" fmla="*/ 4695035 h 6858000"/>
              <a:gd name="connsiteX118" fmla="*/ 339485 w 5734864"/>
              <a:gd name="connsiteY118" fmla="*/ 4695979 h 6858000"/>
              <a:gd name="connsiteX119" fmla="*/ 341089 w 5734864"/>
              <a:gd name="connsiteY119" fmla="*/ 4704268 h 6858000"/>
              <a:gd name="connsiteX120" fmla="*/ 342177 w 5734864"/>
              <a:gd name="connsiteY120" fmla="*/ 4706060 h 6858000"/>
              <a:gd name="connsiteX121" fmla="*/ 347751 w 5734864"/>
              <a:gd name="connsiteY121" fmla="*/ 4716754 h 6858000"/>
              <a:gd name="connsiteX122" fmla="*/ 344125 w 5734864"/>
              <a:gd name="connsiteY122" fmla="*/ 4764669 h 6858000"/>
              <a:gd name="connsiteX123" fmla="*/ 340188 w 5734864"/>
              <a:gd name="connsiteY123" fmla="*/ 4779386 h 6858000"/>
              <a:gd name="connsiteX124" fmla="*/ 335146 w 5734864"/>
              <a:gd name="connsiteY124" fmla="*/ 4787491 h 6858000"/>
              <a:gd name="connsiteX125" fmla="*/ 319124 w 5734864"/>
              <a:gd name="connsiteY125" fmla="*/ 4843514 h 6858000"/>
              <a:gd name="connsiteX126" fmla="*/ 305956 w 5734864"/>
              <a:gd name="connsiteY126" fmla="*/ 4881505 h 6858000"/>
              <a:gd name="connsiteX127" fmla="*/ 301062 w 5734864"/>
              <a:gd name="connsiteY127" fmla="*/ 4889332 h 6858000"/>
              <a:gd name="connsiteX128" fmla="*/ 302141 w 5734864"/>
              <a:gd name="connsiteY128" fmla="*/ 4899400 h 6858000"/>
              <a:gd name="connsiteX129" fmla="*/ 304424 w 5734864"/>
              <a:gd name="connsiteY129" fmla="*/ 4902664 h 6858000"/>
              <a:gd name="connsiteX130" fmla="*/ 293123 w 5734864"/>
              <a:gd name="connsiteY130" fmla="*/ 4932769 h 6858000"/>
              <a:gd name="connsiteX131" fmla="*/ 292275 w 5734864"/>
              <a:gd name="connsiteY131" fmla="*/ 4936482 h 6858000"/>
              <a:gd name="connsiteX132" fmla="*/ 288304 w 5734864"/>
              <a:gd name="connsiteY132" fmla="*/ 4962325 h 6858000"/>
              <a:gd name="connsiteX133" fmla="*/ 287420 w 5734864"/>
              <a:gd name="connsiteY133" fmla="*/ 5042193 h 6858000"/>
              <a:gd name="connsiteX134" fmla="*/ 287020 w 5734864"/>
              <a:gd name="connsiteY134" fmla="*/ 5065655 h 6858000"/>
              <a:gd name="connsiteX135" fmla="*/ 288488 w 5734864"/>
              <a:gd name="connsiteY135" fmla="*/ 5082216 h 6858000"/>
              <a:gd name="connsiteX136" fmla="*/ 282763 w 5734864"/>
              <a:gd name="connsiteY136" fmla="*/ 5127114 h 6858000"/>
              <a:gd name="connsiteX137" fmla="*/ 269316 w 5734864"/>
              <a:gd name="connsiteY137" fmla="*/ 5202682 h 6858000"/>
              <a:gd name="connsiteX138" fmla="*/ 269174 w 5734864"/>
              <a:gd name="connsiteY138" fmla="*/ 5230835 h 6858000"/>
              <a:gd name="connsiteX139" fmla="*/ 272679 w 5734864"/>
              <a:gd name="connsiteY139" fmla="*/ 5232660 h 6858000"/>
              <a:gd name="connsiteX140" fmla="*/ 272160 w 5734864"/>
              <a:gd name="connsiteY140" fmla="*/ 5241150 h 6858000"/>
              <a:gd name="connsiteX141" fmla="*/ 272760 w 5734864"/>
              <a:gd name="connsiteY141" fmla="*/ 5243156 h 6858000"/>
              <a:gd name="connsiteX142" fmla="*/ 275462 w 5734864"/>
              <a:gd name="connsiteY142" fmla="*/ 5254919 h 6858000"/>
              <a:gd name="connsiteX143" fmla="*/ 262897 w 5734864"/>
              <a:gd name="connsiteY143" fmla="*/ 5286259 h 6858000"/>
              <a:gd name="connsiteX144" fmla="*/ 252761 w 5734864"/>
              <a:gd name="connsiteY144" fmla="*/ 5357801 h 6858000"/>
              <a:gd name="connsiteX145" fmla="*/ 242360 w 5734864"/>
              <a:gd name="connsiteY145" fmla="*/ 5460080 h 6858000"/>
              <a:gd name="connsiteX146" fmla="*/ 229880 w 5734864"/>
              <a:gd name="connsiteY146" fmla="*/ 5539714 h 6858000"/>
              <a:gd name="connsiteX147" fmla="*/ 204283 w 5734864"/>
              <a:gd name="connsiteY147" fmla="*/ 5639080 h 6858000"/>
              <a:gd name="connsiteX148" fmla="*/ 198948 w 5734864"/>
              <a:gd name="connsiteY148" fmla="*/ 5710958 h 6858000"/>
              <a:gd name="connsiteX149" fmla="*/ 192367 w 5734864"/>
              <a:gd name="connsiteY149" fmla="*/ 5719859 h 6858000"/>
              <a:gd name="connsiteX150" fmla="*/ 188035 w 5734864"/>
              <a:gd name="connsiteY150" fmla="*/ 5729935 h 6858000"/>
              <a:gd name="connsiteX151" fmla="*/ 188428 w 5734864"/>
              <a:gd name="connsiteY151" fmla="*/ 5731182 h 6858000"/>
              <a:gd name="connsiteX152" fmla="*/ 181635 w 5734864"/>
              <a:gd name="connsiteY152" fmla="*/ 5753538 h 6858000"/>
              <a:gd name="connsiteX153" fmla="*/ 169744 w 5734864"/>
              <a:gd name="connsiteY153" fmla="*/ 5796307 h 6858000"/>
              <a:gd name="connsiteX154" fmla="*/ 170351 w 5734864"/>
              <a:gd name="connsiteY154" fmla="*/ 5796644 h 6858000"/>
              <a:gd name="connsiteX155" fmla="*/ 171559 w 5734864"/>
              <a:gd name="connsiteY155" fmla="*/ 5803435 h 6858000"/>
              <a:gd name="connsiteX156" fmla="*/ 172284 w 5734864"/>
              <a:gd name="connsiteY156" fmla="*/ 5816391 h 6858000"/>
              <a:gd name="connsiteX157" fmla="*/ 182542 w 5734864"/>
              <a:gd name="connsiteY157" fmla="*/ 5846382 h 6858000"/>
              <a:gd name="connsiteX158" fmla="*/ 175877 w 5734864"/>
              <a:gd name="connsiteY158" fmla="*/ 5871336 h 6858000"/>
              <a:gd name="connsiteX159" fmla="*/ 174910 w 5734864"/>
              <a:gd name="connsiteY159" fmla="*/ 5876376 h 6858000"/>
              <a:gd name="connsiteX160" fmla="*/ 175047 w 5734864"/>
              <a:gd name="connsiteY160" fmla="*/ 5876483 h 6858000"/>
              <a:gd name="connsiteX161" fmla="*/ 174335 w 5734864"/>
              <a:gd name="connsiteY161" fmla="*/ 5881814 h 6858000"/>
              <a:gd name="connsiteX162" fmla="*/ 171273 w 5734864"/>
              <a:gd name="connsiteY162" fmla="*/ 5895339 h 6858000"/>
              <a:gd name="connsiteX163" fmla="*/ 171658 w 5734864"/>
              <a:gd name="connsiteY163" fmla="*/ 5898749 h 6858000"/>
              <a:gd name="connsiteX164" fmla="*/ 174658 w 5734864"/>
              <a:gd name="connsiteY164" fmla="*/ 5919558 h 6858000"/>
              <a:gd name="connsiteX165" fmla="*/ 169099 w 5734864"/>
              <a:gd name="connsiteY165" fmla="*/ 5984417 h 6858000"/>
              <a:gd name="connsiteX166" fmla="*/ 162007 w 5734864"/>
              <a:gd name="connsiteY166" fmla="*/ 6049043 h 6858000"/>
              <a:gd name="connsiteX167" fmla="*/ 156875 w 5734864"/>
              <a:gd name="connsiteY167" fmla="*/ 6114000 h 6858000"/>
              <a:gd name="connsiteX168" fmla="*/ 165441 w 5734864"/>
              <a:gd name="connsiteY168" fmla="*/ 6146938 h 6858000"/>
              <a:gd name="connsiteX169" fmla="*/ 165177 w 5734864"/>
              <a:gd name="connsiteY169" fmla="*/ 6150658 h 6858000"/>
              <a:gd name="connsiteX170" fmla="*/ 161772 w 5734864"/>
              <a:gd name="connsiteY170" fmla="*/ 6160011 h 6858000"/>
              <a:gd name="connsiteX171" fmla="*/ 160051 w 5734864"/>
              <a:gd name="connsiteY171" fmla="*/ 6163393 h 6858000"/>
              <a:gd name="connsiteX172" fmla="*/ 158473 w 5734864"/>
              <a:gd name="connsiteY172" fmla="*/ 6168628 h 6858000"/>
              <a:gd name="connsiteX173" fmla="*/ 158573 w 5734864"/>
              <a:gd name="connsiteY173" fmla="*/ 6168799 h 6858000"/>
              <a:gd name="connsiteX174" fmla="*/ 146463 w 5734864"/>
              <a:gd name="connsiteY174" fmla="*/ 6196671 h 6858000"/>
              <a:gd name="connsiteX175" fmla="*/ 150209 w 5734864"/>
              <a:gd name="connsiteY175" fmla="*/ 6232365 h 6858000"/>
              <a:gd name="connsiteX176" fmla="*/ 148544 w 5734864"/>
              <a:gd name="connsiteY176" fmla="*/ 6246162 h 6858000"/>
              <a:gd name="connsiteX177" fmla="*/ 148403 w 5734864"/>
              <a:gd name="connsiteY177" fmla="*/ 6253754 h 6858000"/>
              <a:gd name="connsiteX178" fmla="*/ 138880 w 5734864"/>
              <a:gd name="connsiteY178" fmla="*/ 6276449 h 6858000"/>
              <a:gd name="connsiteX179" fmla="*/ 138683 w 5734864"/>
              <a:gd name="connsiteY179" fmla="*/ 6279721 h 6858000"/>
              <a:gd name="connsiteX180" fmla="*/ 130721 w 5734864"/>
              <a:gd name="connsiteY180" fmla="*/ 6293675 h 6858000"/>
              <a:gd name="connsiteX181" fmla="*/ 120717 w 5734864"/>
              <a:gd name="connsiteY181" fmla="*/ 6313967 h 6858000"/>
              <a:gd name="connsiteX182" fmla="*/ 120841 w 5734864"/>
              <a:gd name="connsiteY182" fmla="*/ 6315437 h 6858000"/>
              <a:gd name="connsiteX183" fmla="*/ 115208 w 5734864"/>
              <a:gd name="connsiteY183" fmla="*/ 6324024 h 6858000"/>
              <a:gd name="connsiteX184" fmla="*/ 101217 w 5734864"/>
              <a:gd name="connsiteY184" fmla="*/ 6365923 h 6858000"/>
              <a:gd name="connsiteX185" fmla="*/ 74946 w 5734864"/>
              <a:gd name="connsiteY185" fmla="*/ 6556817 h 6858000"/>
              <a:gd name="connsiteX186" fmla="*/ 16001 w 5734864"/>
              <a:gd name="connsiteY186" fmla="*/ 6808678 h 6858000"/>
              <a:gd name="connsiteX187" fmla="*/ 0 w 5734864"/>
              <a:gd name="connsiteY187" fmla="*/ 6858000 h 6858000"/>
              <a:gd name="connsiteX188" fmla="*/ 5734864 w 5734864"/>
              <a:gd name="connsiteY188" fmla="*/ 685800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6695 w 5734864"/>
              <a:gd name="connsiteY13" fmla="*/ 1035077 h 6858000"/>
              <a:gd name="connsiteX14" fmla="*/ 847865 w 5734864"/>
              <a:gd name="connsiteY14" fmla="*/ 1070795 h 6858000"/>
              <a:gd name="connsiteX15" fmla="*/ 862786 w 5734864"/>
              <a:gd name="connsiteY15" fmla="*/ 1238994 h 6858000"/>
              <a:gd name="connsiteX16" fmla="*/ 859345 w 5734864"/>
              <a:gd name="connsiteY16" fmla="*/ 1380427 h 6858000"/>
              <a:gd name="connsiteX17" fmla="*/ 855172 w 5734864"/>
              <a:gd name="connsiteY17" fmla="*/ 1435262 h 6858000"/>
              <a:gd name="connsiteX18" fmla="*/ 860494 w 5734864"/>
              <a:gd name="connsiteY18" fmla="*/ 1453861 h 6858000"/>
              <a:gd name="connsiteX19" fmla="*/ 853731 w 5734864"/>
              <a:gd name="connsiteY19" fmla="*/ 1467047 h 6858000"/>
              <a:gd name="connsiteX20" fmla="*/ 845847 w 5734864"/>
              <a:gd name="connsiteY20" fmla="*/ 1502307 h 6858000"/>
              <a:gd name="connsiteX21" fmla="*/ 817613 w 5734864"/>
              <a:gd name="connsiteY21" fmla="*/ 1565166 h 6858000"/>
              <a:gd name="connsiteX22" fmla="*/ 804223 w 5734864"/>
              <a:gd name="connsiteY22" fmla="*/ 1601941 h 6858000"/>
              <a:gd name="connsiteX23" fmla="*/ 791773 w 5734864"/>
              <a:gd name="connsiteY23" fmla="*/ 1627005 h 6858000"/>
              <a:gd name="connsiteX24" fmla="*/ 774645 w 5734864"/>
              <a:gd name="connsiteY24" fmla="*/ 1699922 h 6858000"/>
              <a:gd name="connsiteX25" fmla="*/ 752343 w 5734864"/>
              <a:gd name="connsiteY25" fmla="*/ 1824604 h 6858000"/>
              <a:gd name="connsiteX26" fmla="*/ 746254 w 5734864"/>
              <a:gd name="connsiteY26" fmla="*/ 1850222 h 6858000"/>
              <a:gd name="connsiteX27" fmla="*/ 728600 w 5734864"/>
              <a:gd name="connsiteY27" fmla="*/ 1869603 h 6858000"/>
              <a:gd name="connsiteX28" fmla="*/ 724396 w 5734864"/>
              <a:gd name="connsiteY28" fmla="*/ 1883104 h 6858000"/>
              <a:gd name="connsiteX29" fmla="*/ 722165 w 5734864"/>
              <a:gd name="connsiteY29" fmla="*/ 1885924 h 6858000"/>
              <a:gd name="connsiteX30" fmla="*/ 721338 w 5734864"/>
              <a:gd name="connsiteY30" fmla="*/ 1887123 h 6858000"/>
              <a:gd name="connsiteX31" fmla="*/ 714840 w 5734864"/>
              <a:gd name="connsiteY31" fmla="*/ 1902274 h 6858000"/>
              <a:gd name="connsiteX32" fmla="*/ 722847 w 5734864"/>
              <a:gd name="connsiteY32" fmla="*/ 1929891 h 6858000"/>
              <a:gd name="connsiteX33" fmla="*/ 714660 w 5734864"/>
              <a:gd name="connsiteY33" fmla="*/ 1982709 h 6858000"/>
              <a:gd name="connsiteX34" fmla="*/ 710759 w 5734864"/>
              <a:gd name="connsiteY34" fmla="*/ 2013010 h 6858000"/>
              <a:gd name="connsiteX35" fmla="*/ 697927 w 5734864"/>
              <a:gd name="connsiteY35" fmla="*/ 2069833 h 6858000"/>
              <a:gd name="connsiteX36" fmla="*/ 693594 w 5734864"/>
              <a:gd name="connsiteY36" fmla="*/ 2103731 h 6858000"/>
              <a:gd name="connsiteX37" fmla="*/ 691109 w 5734864"/>
              <a:gd name="connsiteY37" fmla="*/ 2124027 h 6858000"/>
              <a:gd name="connsiteX38" fmla="*/ 676593 w 5734864"/>
              <a:gd name="connsiteY38" fmla="*/ 2176182 h 6858000"/>
              <a:gd name="connsiteX39" fmla="*/ 633227 w 5734864"/>
              <a:gd name="connsiteY39" fmla="*/ 2258036 h 6858000"/>
              <a:gd name="connsiteX40" fmla="*/ 625564 w 5734864"/>
              <a:gd name="connsiteY40" fmla="*/ 2284567 h 6858000"/>
              <a:gd name="connsiteX41" fmla="*/ 627074 w 5734864"/>
              <a:gd name="connsiteY41" fmla="*/ 2289605 h 6858000"/>
              <a:gd name="connsiteX42" fmla="*/ 614574 w 5734864"/>
              <a:gd name="connsiteY42" fmla="*/ 2308717 h 6858000"/>
              <a:gd name="connsiteX43" fmla="*/ 606890 w 5734864"/>
              <a:gd name="connsiteY43" fmla="*/ 2320662 h 6858000"/>
              <a:gd name="connsiteX44" fmla="*/ 605558 w 5734864"/>
              <a:gd name="connsiteY44" fmla="*/ 2327897 h 6858000"/>
              <a:gd name="connsiteX45" fmla="*/ 602202 w 5734864"/>
              <a:gd name="connsiteY45" fmla="*/ 2357749 h 6858000"/>
              <a:gd name="connsiteX46" fmla="*/ 600213 w 5734864"/>
              <a:gd name="connsiteY46" fmla="*/ 2364905 h 6858000"/>
              <a:gd name="connsiteX47" fmla="*/ 597160 w 5734864"/>
              <a:gd name="connsiteY47" fmla="*/ 2388351 h 6858000"/>
              <a:gd name="connsiteX48" fmla="*/ 597982 w 5734864"/>
              <a:gd name="connsiteY48" fmla="*/ 2402296 h 6858000"/>
              <a:gd name="connsiteX49" fmla="*/ 593150 w 5734864"/>
              <a:gd name="connsiteY49" fmla="*/ 2420015 h 6858000"/>
              <a:gd name="connsiteX50" fmla="*/ 592833 w 5734864"/>
              <a:gd name="connsiteY50" fmla="*/ 2422749 h 6858000"/>
              <a:gd name="connsiteX51" fmla="*/ 594479 w 5734864"/>
              <a:gd name="connsiteY51" fmla="*/ 2426002 h 6858000"/>
              <a:gd name="connsiteX52" fmla="*/ 591963 w 5734864"/>
              <a:gd name="connsiteY52" fmla="*/ 2431950 h 6858000"/>
              <a:gd name="connsiteX53" fmla="*/ 591544 w 5734864"/>
              <a:gd name="connsiteY53" fmla="*/ 2433897 h 6858000"/>
              <a:gd name="connsiteX54" fmla="*/ 589519 w 5734864"/>
              <a:gd name="connsiteY54" fmla="*/ 2451398 h 6858000"/>
              <a:gd name="connsiteX55" fmla="*/ 590037 w 5734864"/>
              <a:gd name="connsiteY55" fmla="*/ 2455536 h 6858000"/>
              <a:gd name="connsiteX56" fmla="*/ 588179 w 5734864"/>
              <a:gd name="connsiteY56" fmla="*/ 2462981 h 6858000"/>
              <a:gd name="connsiteX57" fmla="*/ 583434 w 5734864"/>
              <a:gd name="connsiteY57" fmla="*/ 2503991 h 6858000"/>
              <a:gd name="connsiteX58" fmla="*/ 567942 w 5734864"/>
              <a:gd name="connsiteY58" fmla="*/ 2652936 h 6858000"/>
              <a:gd name="connsiteX59" fmla="*/ 573869 w 5734864"/>
              <a:gd name="connsiteY59" fmla="*/ 2670188 h 6858000"/>
              <a:gd name="connsiteX60" fmla="*/ 575243 w 5734864"/>
              <a:gd name="connsiteY60" fmla="*/ 2688114 h 6858000"/>
              <a:gd name="connsiteX61" fmla="*/ 573824 w 5734864"/>
              <a:gd name="connsiteY61" fmla="*/ 2689856 h 6858000"/>
              <a:gd name="connsiteX62" fmla="*/ 570699 w 5734864"/>
              <a:gd name="connsiteY62" fmla="*/ 2709353 h 6858000"/>
              <a:gd name="connsiteX63" fmla="*/ 573192 w 5734864"/>
              <a:gd name="connsiteY63" fmla="*/ 2714527 h 6858000"/>
              <a:gd name="connsiteX64" fmla="*/ 572044 w 5734864"/>
              <a:gd name="connsiteY64" fmla="*/ 2728187 h 6858000"/>
              <a:gd name="connsiteX65" fmla="*/ 572465 w 5734864"/>
              <a:gd name="connsiteY65" fmla="*/ 2755863 h 6858000"/>
              <a:gd name="connsiteX66" fmla="*/ 570028 w 5734864"/>
              <a:gd name="connsiteY66" fmla="*/ 2760324 h 6858000"/>
              <a:gd name="connsiteX67" fmla="*/ 566748 w 5734864"/>
              <a:gd name="connsiteY67" fmla="*/ 2800948 h 6858000"/>
              <a:gd name="connsiteX68" fmla="*/ 565509 w 5734864"/>
              <a:gd name="connsiteY68" fmla="*/ 2801167 h 6858000"/>
              <a:gd name="connsiteX69" fmla="*/ 559367 w 5734864"/>
              <a:gd name="connsiteY69" fmla="*/ 2811129 h 6858000"/>
              <a:gd name="connsiteX70" fmla="*/ 550354 w 5734864"/>
              <a:gd name="connsiteY70" fmla="*/ 2830949 h 6858000"/>
              <a:gd name="connsiteX71" fmla="*/ 514795 w 5734864"/>
              <a:gd name="connsiteY71" fmla="*/ 2872433 h 6858000"/>
              <a:gd name="connsiteX72" fmla="*/ 509875 w 5734864"/>
              <a:gd name="connsiteY72" fmla="*/ 2923099 h 6858000"/>
              <a:gd name="connsiteX73" fmla="*/ 509577 w 5734864"/>
              <a:gd name="connsiteY73" fmla="*/ 2923197 h 6858000"/>
              <a:gd name="connsiteX74" fmla="*/ 507597 w 5734864"/>
              <a:gd name="connsiteY74" fmla="*/ 2931868 h 6858000"/>
              <a:gd name="connsiteX75" fmla="*/ 507379 w 5734864"/>
              <a:gd name="connsiteY75" fmla="*/ 2938322 h 6858000"/>
              <a:gd name="connsiteX76" fmla="*/ 504725 w 5734864"/>
              <a:gd name="connsiteY76" fmla="*/ 2954519 h 6858000"/>
              <a:gd name="connsiteX77" fmla="*/ 502018 w 5734864"/>
              <a:gd name="connsiteY77" fmla="*/ 2959643 h 6858000"/>
              <a:gd name="connsiteX78" fmla="*/ 498360 w 5734864"/>
              <a:gd name="connsiteY78" fmla="*/ 2961019 h 6858000"/>
              <a:gd name="connsiteX79" fmla="*/ 498483 w 5734864"/>
              <a:gd name="connsiteY79" fmla="*/ 2962590 h 6858000"/>
              <a:gd name="connsiteX80" fmla="*/ 484403 w 5734864"/>
              <a:gd name="connsiteY80" fmla="*/ 2990538 h 6858000"/>
              <a:gd name="connsiteX81" fmla="*/ 463075 w 5734864"/>
              <a:gd name="connsiteY81" fmla="*/ 3055956 h 6858000"/>
              <a:gd name="connsiteX82" fmla="*/ 455013 w 5734864"/>
              <a:gd name="connsiteY82" fmla="*/ 3094482 h 6858000"/>
              <a:gd name="connsiteX83" fmla="*/ 428391 w 5734864"/>
              <a:gd name="connsiteY83" fmla="*/ 3198850 h 6858000"/>
              <a:gd name="connsiteX84" fmla="*/ 401440 w 5734864"/>
              <a:gd name="connsiteY84" fmla="*/ 3307560 h 6858000"/>
              <a:gd name="connsiteX85" fmla="*/ 386076 w 5734864"/>
              <a:gd name="connsiteY85" fmla="*/ 3373943 h 6858000"/>
              <a:gd name="connsiteX86" fmla="*/ 374726 w 5734864"/>
              <a:gd name="connsiteY86" fmla="*/ 3381364 h 6858000"/>
              <a:gd name="connsiteX87" fmla="*/ 369145 w 5734864"/>
              <a:gd name="connsiteY87" fmla="*/ 3383729 h 6858000"/>
              <a:gd name="connsiteX88" fmla="*/ 364294 w 5734864"/>
              <a:gd name="connsiteY88" fmla="*/ 3414159 h 6858000"/>
              <a:gd name="connsiteX89" fmla="*/ 366450 w 5734864"/>
              <a:gd name="connsiteY89" fmla="*/ 3436925 h 6858000"/>
              <a:gd name="connsiteX90" fmla="*/ 351743 w 5734864"/>
              <a:gd name="connsiteY90" fmla="*/ 3521619 h 6858000"/>
              <a:gd name="connsiteX91" fmla="*/ 345784 w 5734864"/>
              <a:gd name="connsiteY91" fmla="*/ 3603757 h 6858000"/>
              <a:gd name="connsiteX92" fmla="*/ 344198 w 5734864"/>
              <a:gd name="connsiteY92" fmla="*/ 3652424 h 6858000"/>
              <a:gd name="connsiteX93" fmla="*/ 352450 w 5734864"/>
              <a:gd name="connsiteY93" fmla="*/ 3665222 h 6858000"/>
              <a:gd name="connsiteX94" fmla="*/ 342621 w 5734864"/>
              <a:gd name="connsiteY94" fmla="*/ 3700804 h 6858000"/>
              <a:gd name="connsiteX95" fmla="*/ 341514 w 5734864"/>
              <a:gd name="connsiteY95" fmla="*/ 3734774 h 6858000"/>
              <a:gd name="connsiteX96" fmla="*/ 340607 w 5734864"/>
              <a:gd name="connsiteY96" fmla="*/ 3785153 h 6858000"/>
              <a:gd name="connsiteX97" fmla="*/ 340707 w 5734864"/>
              <a:gd name="connsiteY97" fmla="*/ 3788177 h 6858000"/>
              <a:gd name="connsiteX98" fmla="*/ 340361 w 5734864"/>
              <a:gd name="connsiteY98" fmla="*/ 3798803 h 6858000"/>
              <a:gd name="connsiteX99" fmla="*/ 339642 w 5734864"/>
              <a:gd name="connsiteY99" fmla="*/ 3838750 h 6858000"/>
              <a:gd name="connsiteX100" fmla="*/ 360295 w 5734864"/>
              <a:gd name="connsiteY100" fmla="*/ 4015196 h 6858000"/>
              <a:gd name="connsiteX101" fmla="*/ 339043 w 5734864"/>
              <a:gd name="connsiteY101" fmla="*/ 4052778 h 6858000"/>
              <a:gd name="connsiteX102" fmla="*/ 339343 w 5734864"/>
              <a:gd name="connsiteY102" fmla="*/ 4096257 h 6858000"/>
              <a:gd name="connsiteX103" fmla="*/ 340786 w 5734864"/>
              <a:gd name="connsiteY103" fmla="*/ 4321136 h 6858000"/>
              <a:gd name="connsiteX104" fmla="*/ 343158 w 5734864"/>
              <a:gd name="connsiteY104" fmla="*/ 4429174 h 6858000"/>
              <a:gd name="connsiteX105" fmla="*/ 334599 w 5734864"/>
              <a:gd name="connsiteY105" fmla="*/ 4449938 h 6858000"/>
              <a:gd name="connsiteX106" fmla="*/ 332890 w 5734864"/>
              <a:gd name="connsiteY106" fmla="*/ 4453515 h 6858000"/>
              <a:gd name="connsiteX107" fmla="*/ 331105 w 5734864"/>
              <a:gd name="connsiteY107" fmla="*/ 4467941 h 6858000"/>
              <a:gd name="connsiteX108" fmla="*/ 324289 w 5734864"/>
              <a:gd name="connsiteY108" fmla="*/ 4471861 h 6858000"/>
              <a:gd name="connsiteX109" fmla="*/ 317079 w 5734864"/>
              <a:gd name="connsiteY109" fmla="*/ 4493468 h 6858000"/>
              <a:gd name="connsiteX110" fmla="*/ 315557 w 5734864"/>
              <a:gd name="connsiteY110" fmla="*/ 4520067 h 6858000"/>
              <a:gd name="connsiteX111" fmla="*/ 315240 w 5734864"/>
              <a:gd name="connsiteY111" fmla="*/ 4536872 h 6858000"/>
              <a:gd name="connsiteX112" fmla="*/ 316200 w 5734864"/>
              <a:gd name="connsiteY112" fmla="*/ 4538297 h 6858000"/>
              <a:gd name="connsiteX113" fmla="*/ 317507 w 5734864"/>
              <a:gd name="connsiteY113" fmla="*/ 4547582 h 6858000"/>
              <a:gd name="connsiteX114" fmla="*/ 323078 w 5734864"/>
              <a:gd name="connsiteY114" fmla="*/ 4592102 h 6858000"/>
              <a:gd name="connsiteX115" fmla="*/ 328722 w 5734864"/>
              <a:gd name="connsiteY115" fmla="*/ 4667914 h 6858000"/>
              <a:gd name="connsiteX116" fmla="*/ 335597 w 5734864"/>
              <a:gd name="connsiteY116" fmla="*/ 4695035 h 6858000"/>
              <a:gd name="connsiteX117" fmla="*/ 339485 w 5734864"/>
              <a:gd name="connsiteY117" fmla="*/ 4695979 h 6858000"/>
              <a:gd name="connsiteX118" fmla="*/ 341089 w 5734864"/>
              <a:gd name="connsiteY118" fmla="*/ 4704268 h 6858000"/>
              <a:gd name="connsiteX119" fmla="*/ 342177 w 5734864"/>
              <a:gd name="connsiteY119" fmla="*/ 4706060 h 6858000"/>
              <a:gd name="connsiteX120" fmla="*/ 347751 w 5734864"/>
              <a:gd name="connsiteY120" fmla="*/ 4716754 h 6858000"/>
              <a:gd name="connsiteX121" fmla="*/ 344125 w 5734864"/>
              <a:gd name="connsiteY121" fmla="*/ 4764669 h 6858000"/>
              <a:gd name="connsiteX122" fmla="*/ 340188 w 5734864"/>
              <a:gd name="connsiteY122" fmla="*/ 4779386 h 6858000"/>
              <a:gd name="connsiteX123" fmla="*/ 335146 w 5734864"/>
              <a:gd name="connsiteY123" fmla="*/ 4787491 h 6858000"/>
              <a:gd name="connsiteX124" fmla="*/ 319124 w 5734864"/>
              <a:gd name="connsiteY124" fmla="*/ 4843514 h 6858000"/>
              <a:gd name="connsiteX125" fmla="*/ 305956 w 5734864"/>
              <a:gd name="connsiteY125" fmla="*/ 4881505 h 6858000"/>
              <a:gd name="connsiteX126" fmla="*/ 301062 w 5734864"/>
              <a:gd name="connsiteY126" fmla="*/ 4889332 h 6858000"/>
              <a:gd name="connsiteX127" fmla="*/ 302141 w 5734864"/>
              <a:gd name="connsiteY127" fmla="*/ 4899400 h 6858000"/>
              <a:gd name="connsiteX128" fmla="*/ 304424 w 5734864"/>
              <a:gd name="connsiteY128" fmla="*/ 4902664 h 6858000"/>
              <a:gd name="connsiteX129" fmla="*/ 293123 w 5734864"/>
              <a:gd name="connsiteY129" fmla="*/ 4932769 h 6858000"/>
              <a:gd name="connsiteX130" fmla="*/ 292275 w 5734864"/>
              <a:gd name="connsiteY130" fmla="*/ 4936482 h 6858000"/>
              <a:gd name="connsiteX131" fmla="*/ 288304 w 5734864"/>
              <a:gd name="connsiteY131" fmla="*/ 4962325 h 6858000"/>
              <a:gd name="connsiteX132" fmla="*/ 287420 w 5734864"/>
              <a:gd name="connsiteY132" fmla="*/ 5042193 h 6858000"/>
              <a:gd name="connsiteX133" fmla="*/ 287020 w 5734864"/>
              <a:gd name="connsiteY133" fmla="*/ 5065655 h 6858000"/>
              <a:gd name="connsiteX134" fmla="*/ 288488 w 5734864"/>
              <a:gd name="connsiteY134" fmla="*/ 5082216 h 6858000"/>
              <a:gd name="connsiteX135" fmla="*/ 282763 w 5734864"/>
              <a:gd name="connsiteY135" fmla="*/ 5127114 h 6858000"/>
              <a:gd name="connsiteX136" fmla="*/ 269316 w 5734864"/>
              <a:gd name="connsiteY136" fmla="*/ 5202682 h 6858000"/>
              <a:gd name="connsiteX137" fmla="*/ 269174 w 5734864"/>
              <a:gd name="connsiteY137" fmla="*/ 5230835 h 6858000"/>
              <a:gd name="connsiteX138" fmla="*/ 272679 w 5734864"/>
              <a:gd name="connsiteY138" fmla="*/ 5232660 h 6858000"/>
              <a:gd name="connsiteX139" fmla="*/ 272160 w 5734864"/>
              <a:gd name="connsiteY139" fmla="*/ 5241150 h 6858000"/>
              <a:gd name="connsiteX140" fmla="*/ 272760 w 5734864"/>
              <a:gd name="connsiteY140" fmla="*/ 5243156 h 6858000"/>
              <a:gd name="connsiteX141" fmla="*/ 275462 w 5734864"/>
              <a:gd name="connsiteY141" fmla="*/ 5254919 h 6858000"/>
              <a:gd name="connsiteX142" fmla="*/ 262897 w 5734864"/>
              <a:gd name="connsiteY142" fmla="*/ 5286259 h 6858000"/>
              <a:gd name="connsiteX143" fmla="*/ 252761 w 5734864"/>
              <a:gd name="connsiteY143" fmla="*/ 5357801 h 6858000"/>
              <a:gd name="connsiteX144" fmla="*/ 242360 w 5734864"/>
              <a:gd name="connsiteY144" fmla="*/ 5460080 h 6858000"/>
              <a:gd name="connsiteX145" fmla="*/ 229880 w 5734864"/>
              <a:gd name="connsiteY145" fmla="*/ 5539714 h 6858000"/>
              <a:gd name="connsiteX146" fmla="*/ 204283 w 5734864"/>
              <a:gd name="connsiteY146" fmla="*/ 5639080 h 6858000"/>
              <a:gd name="connsiteX147" fmla="*/ 198948 w 5734864"/>
              <a:gd name="connsiteY147" fmla="*/ 5710958 h 6858000"/>
              <a:gd name="connsiteX148" fmla="*/ 192367 w 5734864"/>
              <a:gd name="connsiteY148" fmla="*/ 5719859 h 6858000"/>
              <a:gd name="connsiteX149" fmla="*/ 188035 w 5734864"/>
              <a:gd name="connsiteY149" fmla="*/ 5729935 h 6858000"/>
              <a:gd name="connsiteX150" fmla="*/ 188428 w 5734864"/>
              <a:gd name="connsiteY150" fmla="*/ 5731182 h 6858000"/>
              <a:gd name="connsiteX151" fmla="*/ 181635 w 5734864"/>
              <a:gd name="connsiteY151" fmla="*/ 5753538 h 6858000"/>
              <a:gd name="connsiteX152" fmla="*/ 169744 w 5734864"/>
              <a:gd name="connsiteY152" fmla="*/ 5796307 h 6858000"/>
              <a:gd name="connsiteX153" fmla="*/ 170351 w 5734864"/>
              <a:gd name="connsiteY153" fmla="*/ 5796644 h 6858000"/>
              <a:gd name="connsiteX154" fmla="*/ 171559 w 5734864"/>
              <a:gd name="connsiteY154" fmla="*/ 5803435 h 6858000"/>
              <a:gd name="connsiteX155" fmla="*/ 172284 w 5734864"/>
              <a:gd name="connsiteY155" fmla="*/ 5816391 h 6858000"/>
              <a:gd name="connsiteX156" fmla="*/ 182542 w 5734864"/>
              <a:gd name="connsiteY156" fmla="*/ 5846382 h 6858000"/>
              <a:gd name="connsiteX157" fmla="*/ 175877 w 5734864"/>
              <a:gd name="connsiteY157" fmla="*/ 5871336 h 6858000"/>
              <a:gd name="connsiteX158" fmla="*/ 174910 w 5734864"/>
              <a:gd name="connsiteY158" fmla="*/ 5876376 h 6858000"/>
              <a:gd name="connsiteX159" fmla="*/ 175047 w 5734864"/>
              <a:gd name="connsiteY159" fmla="*/ 5876483 h 6858000"/>
              <a:gd name="connsiteX160" fmla="*/ 174335 w 5734864"/>
              <a:gd name="connsiteY160" fmla="*/ 5881814 h 6858000"/>
              <a:gd name="connsiteX161" fmla="*/ 171273 w 5734864"/>
              <a:gd name="connsiteY161" fmla="*/ 5895339 h 6858000"/>
              <a:gd name="connsiteX162" fmla="*/ 171658 w 5734864"/>
              <a:gd name="connsiteY162" fmla="*/ 5898749 h 6858000"/>
              <a:gd name="connsiteX163" fmla="*/ 174658 w 5734864"/>
              <a:gd name="connsiteY163" fmla="*/ 5919558 h 6858000"/>
              <a:gd name="connsiteX164" fmla="*/ 169099 w 5734864"/>
              <a:gd name="connsiteY164" fmla="*/ 5984417 h 6858000"/>
              <a:gd name="connsiteX165" fmla="*/ 162007 w 5734864"/>
              <a:gd name="connsiteY165" fmla="*/ 6049043 h 6858000"/>
              <a:gd name="connsiteX166" fmla="*/ 156875 w 5734864"/>
              <a:gd name="connsiteY166" fmla="*/ 6114000 h 6858000"/>
              <a:gd name="connsiteX167" fmla="*/ 165441 w 5734864"/>
              <a:gd name="connsiteY167" fmla="*/ 6146938 h 6858000"/>
              <a:gd name="connsiteX168" fmla="*/ 165177 w 5734864"/>
              <a:gd name="connsiteY168" fmla="*/ 6150658 h 6858000"/>
              <a:gd name="connsiteX169" fmla="*/ 161772 w 5734864"/>
              <a:gd name="connsiteY169" fmla="*/ 6160011 h 6858000"/>
              <a:gd name="connsiteX170" fmla="*/ 160051 w 5734864"/>
              <a:gd name="connsiteY170" fmla="*/ 6163393 h 6858000"/>
              <a:gd name="connsiteX171" fmla="*/ 158473 w 5734864"/>
              <a:gd name="connsiteY171" fmla="*/ 6168628 h 6858000"/>
              <a:gd name="connsiteX172" fmla="*/ 158573 w 5734864"/>
              <a:gd name="connsiteY172" fmla="*/ 6168799 h 6858000"/>
              <a:gd name="connsiteX173" fmla="*/ 146463 w 5734864"/>
              <a:gd name="connsiteY173" fmla="*/ 6196671 h 6858000"/>
              <a:gd name="connsiteX174" fmla="*/ 150209 w 5734864"/>
              <a:gd name="connsiteY174" fmla="*/ 6232365 h 6858000"/>
              <a:gd name="connsiteX175" fmla="*/ 148544 w 5734864"/>
              <a:gd name="connsiteY175" fmla="*/ 6246162 h 6858000"/>
              <a:gd name="connsiteX176" fmla="*/ 148403 w 5734864"/>
              <a:gd name="connsiteY176" fmla="*/ 6253754 h 6858000"/>
              <a:gd name="connsiteX177" fmla="*/ 138880 w 5734864"/>
              <a:gd name="connsiteY177" fmla="*/ 6276449 h 6858000"/>
              <a:gd name="connsiteX178" fmla="*/ 138683 w 5734864"/>
              <a:gd name="connsiteY178" fmla="*/ 6279721 h 6858000"/>
              <a:gd name="connsiteX179" fmla="*/ 130721 w 5734864"/>
              <a:gd name="connsiteY179" fmla="*/ 6293675 h 6858000"/>
              <a:gd name="connsiteX180" fmla="*/ 120717 w 5734864"/>
              <a:gd name="connsiteY180" fmla="*/ 6313967 h 6858000"/>
              <a:gd name="connsiteX181" fmla="*/ 120841 w 5734864"/>
              <a:gd name="connsiteY181" fmla="*/ 6315437 h 6858000"/>
              <a:gd name="connsiteX182" fmla="*/ 115208 w 5734864"/>
              <a:gd name="connsiteY182" fmla="*/ 6324024 h 6858000"/>
              <a:gd name="connsiteX183" fmla="*/ 101217 w 5734864"/>
              <a:gd name="connsiteY183" fmla="*/ 6365923 h 6858000"/>
              <a:gd name="connsiteX184" fmla="*/ 74946 w 5734864"/>
              <a:gd name="connsiteY184" fmla="*/ 6556817 h 6858000"/>
              <a:gd name="connsiteX185" fmla="*/ 16001 w 5734864"/>
              <a:gd name="connsiteY185" fmla="*/ 6808678 h 6858000"/>
              <a:gd name="connsiteX186" fmla="*/ 0 w 5734864"/>
              <a:gd name="connsiteY186" fmla="*/ 6858000 h 6858000"/>
              <a:gd name="connsiteX187" fmla="*/ 5734864 w 5734864"/>
              <a:gd name="connsiteY187" fmla="*/ 6858000 h 6858000"/>
              <a:gd name="connsiteX188" fmla="*/ 5734864 w 5734864"/>
              <a:gd name="connsiteY188" fmla="*/ 0 h 6858000"/>
              <a:gd name="connsiteX0" fmla="*/ 5734864 w 5734864"/>
              <a:gd name="connsiteY0" fmla="*/ 0 h 6858000"/>
              <a:gd name="connsiteX1" fmla="*/ 771611 w 5734864"/>
              <a:gd name="connsiteY1" fmla="*/ 0 h 6858000"/>
              <a:gd name="connsiteX2" fmla="*/ 771679 w 5734864"/>
              <a:gd name="connsiteY2" fmla="*/ 49108 h 6858000"/>
              <a:gd name="connsiteX3" fmla="*/ 794248 w 5734864"/>
              <a:gd name="connsiteY3" fmla="*/ 200968 h 6858000"/>
              <a:gd name="connsiteX4" fmla="*/ 801749 w 5734864"/>
              <a:gd name="connsiteY4" fmla="*/ 414071 h 6858000"/>
              <a:gd name="connsiteX5" fmla="*/ 818548 w 5734864"/>
              <a:gd name="connsiteY5" fmla="*/ 585467 h 6858000"/>
              <a:gd name="connsiteX6" fmla="*/ 857476 w 5734864"/>
              <a:gd name="connsiteY6" fmla="*/ 800623 h 6858000"/>
              <a:gd name="connsiteX7" fmla="*/ 851083 w 5734864"/>
              <a:gd name="connsiteY7" fmla="*/ 878903 h 6858000"/>
              <a:gd name="connsiteX8" fmla="*/ 873564 w 5734864"/>
              <a:gd name="connsiteY8" fmla="*/ 943826 h 6858000"/>
              <a:gd name="connsiteX9" fmla="*/ 864705 w 5734864"/>
              <a:gd name="connsiteY9" fmla="*/ 973328 h 6858000"/>
              <a:gd name="connsiteX10" fmla="*/ 862869 w 5734864"/>
              <a:gd name="connsiteY10" fmla="*/ 978457 h 6858000"/>
              <a:gd name="connsiteX11" fmla="*/ 862233 w 5734864"/>
              <a:gd name="connsiteY11" fmla="*/ 998041 h 6858000"/>
              <a:gd name="connsiteX12" fmla="*/ 853665 w 5734864"/>
              <a:gd name="connsiteY12" fmla="*/ 1004750 h 6858000"/>
              <a:gd name="connsiteX13" fmla="*/ 847865 w 5734864"/>
              <a:gd name="connsiteY13" fmla="*/ 1070795 h 6858000"/>
              <a:gd name="connsiteX14" fmla="*/ 862786 w 5734864"/>
              <a:gd name="connsiteY14" fmla="*/ 1238994 h 6858000"/>
              <a:gd name="connsiteX15" fmla="*/ 859345 w 5734864"/>
              <a:gd name="connsiteY15" fmla="*/ 1380427 h 6858000"/>
              <a:gd name="connsiteX16" fmla="*/ 855172 w 5734864"/>
              <a:gd name="connsiteY16" fmla="*/ 1435262 h 6858000"/>
              <a:gd name="connsiteX17" fmla="*/ 860494 w 5734864"/>
              <a:gd name="connsiteY17" fmla="*/ 1453861 h 6858000"/>
              <a:gd name="connsiteX18" fmla="*/ 853731 w 5734864"/>
              <a:gd name="connsiteY18" fmla="*/ 1467047 h 6858000"/>
              <a:gd name="connsiteX19" fmla="*/ 845847 w 5734864"/>
              <a:gd name="connsiteY19" fmla="*/ 1502307 h 6858000"/>
              <a:gd name="connsiteX20" fmla="*/ 817613 w 5734864"/>
              <a:gd name="connsiteY20" fmla="*/ 1565166 h 6858000"/>
              <a:gd name="connsiteX21" fmla="*/ 804223 w 5734864"/>
              <a:gd name="connsiteY21" fmla="*/ 1601941 h 6858000"/>
              <a:gd name="connsiteX22" fmla="*/ 791773 w 5734864"/>
              <a:gd name="connsiteY22" fmla="*/ 1627005 h 6858000"/>
              <a:gd name="connsiteX23" fmla="*/ 774645 w 5734864"/>
              <a:gd name="connsiteY23" fmla="*/ 1699922 h 6858000"/>
              <a:gd name="connsiteX24" fmla="*/ 752343 w 5734864"/>
              <a:gd name="connsiteY24" fmla="*/ 1824604 h 6858000"/>
              <a:gd name="connsiteX25" fmla="*/ 746254 w 5734864"/>
              <a:gd name="connsiteY25" fmla="*/ 1850222 h 6858000"/>
              <a:gd name="connsiteX26" fmla="*/ 728600 w 5734864"/>
              <a:gd name="connsiteY26" fmla="*/ 1869603 h 6858000"/>
              <a:gd name="connsiteX27" fmla="*/ 724396 w 5734864"/>
              <a:gd name="connsiteY27" fmla="*/ 1883104 h 6858000"/>
              <a:gd name="connsiteX28" fmla="*/ 722165 w 5734864"/>
              <a:gd name="connsiteY28" fmla="*/ 1885924 h 6858000"/>
              <a:gd name="connsiteX29" fmla="*/ 721338 w 5734864"/>
              <a:gd name="connsiteY29" fmla="*/ 1887123 h 6858000"/>
              <a:gd name="connsiteX30" fmla="*/ 714840 w 5734864"/>
              <a:gd name="connsiteY30" fmla="*/ 1902274 h 6858000"/>
              <a:gd name="connsiteX31" fmla="*/ 722847 w 5734864"/>
              <a:gd name="connsiteY31" fmla="*/ 1929891 h 6858000"/>
              <a:gd name="connsiteX32" fmla="*/ 714660 w 5734864"/>
              <a:gd name="connsiteY32" fmla="*/ 1982709 h 6858000"/>
              <a:gd name="connsiteX33" fmla="*/ 710759 w 5734864"/>
              <a:gd name="connsiteY33" fmla="*/ 2013010 h 6858000"/>
              <a:gd name="connsiteX34" fmla="*/ 697927 w 5734864"/>
              <a:gd name="connsiteY34" fmla="*/ 2069833 h 6858000"/>
              <a:gd name="connsiteX35" fmla="*/ 693594 w 5734864"/>
              <a:gd name="connsiteY35" fmla="*/ 2103731 h 6858000"/>
              <a:gd name="connsiteX36" fmla="*/ 691109 w 5734864"/>
              <a:gd name="connsiteY36" fmla="*/ 2124027 h 6858000"/>
              <a:gd name="connsiteX37" fmla="*/ 676593 w 5734864"/>
              <a:gd name="connsiteY37" fmla="*/ 2176182 h 6858000"/>
              <a:gd name="connsiteX38" fmla="*/ 633227 w 5734864"/>
              <a:gd name="connsiteY38" fmla="*/ 2258036 h 6858000"/>
              <a:gd name="connsiteX39" fmla="*/ 625564 w 5734864"/>
              <a:gd name="connsiteY39" fmla="*/ 2284567 h 6858000"/>
              <a:gd name="connsiteX40" fmla="*/ 627074 w 5734864"/>
              <a:gd name="connsiteY40" fmla="*/ 2289605 h 6858000"/>
              <a:gd name="connsiteX41" fmla="*/ 614574 w 5734864"/>
              <a:gd name="connsiteY41" fmla="*/ 2308717 h 6858000"/>
              <a:gd name="connsiteX42" fmla="*/ 606890 w 5734864"/>
              <a:gd name="connsiteY42" fmla="*/ 2320662 h 6858000"/>
              <a:gd name="connsiteX43" fmla="*/ 605558 w 5734864"/>
              <a:gd name="connsiteY43" fmla="*/ 2327897 h 6858000"/>
              <a:gd name="connsiteX44" fmla="*/ 602202 w 5734864"/>
              <a:gd name="connsiteY44" fmla="*/ 2357749 h 6858000"/>
              <a:gd name="connsiteX45" fmla="*/ 600213 w 5734864"/>
              <a:gd name="connsiteY45" fmla="*/ 2364905 h 6858000"/>
              <a:gd name="connsiteX46" fmla="*/ 597160 w 5734864"/>
              <a:gd name="connsiteY46" fmla="*/ 2388351 h 6858000"/>
              <a:gd name="connsiteX47" fmla="*/ 597982 w 5734864"/>
              <a:gd name="connsiteY47" fmla="*/ 2402296 h 6858000"/>
              <a:gd name="connsiteX48" fmla="*/ 593150 w 5734864"/>
              <a:gd name="connsiteY48" fmla="*/ 2420015 h 6858000"/>
              <a:gd name="connsiteX49" fmla="*/ 592833 w 5734864"/>
              <a:gd name="connsiteY49" fmla="*/ 2422749 h 6858000"/>
              <a:gd name="connsiteX50" fmla="*/ 594479 w 5734864"/>
              <a:gd name="connsiteY50" fmla="*/ 2426002 h 6858000"/>
              <a:gd name="connsiteX51" fmla="*/ 591963 w 5734864"/>
              <a:gd name="connsiteY51" fmla="*/ 2431950 h 6858000"/>
              <a:gd name="connsiteX52" fmla="*/ 591544 w 5734864"/>
              <a:gd name="connsiteY52" fmla="*/ 2433897 h 6858000"/>
              <a:gd name="connsiteX53" fmla="*/ 589519 w 5734864"/>
              <a:gd name="connsiteY53" fmla="*/ 2451398 h 6858000"/>
              <a:gd name="connsiteX54" fmla="*/ 590037 w 5734864"/>
              <a:gd name="connsiteY54" fmla="*/ 2455536 h 6858000"/>
              <a:gd name="connsiteX55" fmla="*/ 588179 w 5734864"/>
              <a:gd name="connsiteY55" fmla="*/ 2462981 h 6858000"/>
              <a:gd name="connsiteX56" fmla="*/ 583434 w 5734864"/>
              <a:gd name="connsiteY56" fmla="*/ 2503991 h 6858000"/>
              <a:gd name="connsiteX57" fmla="*/ 567942 w 5734864"/>
              <a:gd name="connsiteY57" fmla="*/ 2652936 h 6858000"/>
              <a:gd name="connsiteX58" fmla="*/ 573869 w 5734864"/>
              <a:gd name="connsiteY58" fmla="*/ 2670188 h 6858000"/>
              <a:gd name="connsiteX59" fmla="*/ 575243 w 5734864"/>
              <a:gd name="connsiteY59" fmla="*/ 2688114 h 6858000"/>
              <a:gd name="connsiteX60" fmla="*/ 573824 w 5734864"/>
              <a:gd name="connsiteY60" fmla="*/ 2689856 h 6858000"/>
              <a:gd name="connsiteX61" fmla="*/ 570699 w 5734864"/>
              <a:gd name="connsiteY61" fmla="*/ 2709353 h 6858000"/>
              <a:gd name="connsiteX62" fmla="*/ 573192 w 5734864"/>
              <a:gd name="connsiteY62" fmla="*/ 2714527 h 6858000"/>
              <a:gd name="connsiteX63" fmla="*/ 572044 w 5734864"/>
              <a:gd name="connsiteY63" fmla="*/ 2728187 h 6858000"/>
              <a:gd name="connsiteX64" fmla="*/ 572465 w 5734864"/>
              <a:gd name="connsiteY64" fmla="*/ 2755863 h 6858000"/>
              <a:gd name="connsiteX65" fmla="*/ 570028 w 5734864"/>
              <a:gd name="connsiteY65" fmla="*/ 2760324 h 6858000"/>
              <a:gd name="connsiteX66" fmla="*/ 566748 w 5734864"/>
              <a:gd name="connsiteY66" fmla="*/ 2800948 h 6858000"/>
              <a:gd name="connsiteX67" fmla="*/ 565509 w 5734864"/>
              <a:gd name="connsiteY67" fmla="*/ 2801167 h 6858000"/>
              <a:gd name="connsiteX68" fmla="*/ 559367 w 5734864"/>
              <a:gd name="connsiteY68" fmla="*/ 2811129 h 6858000"/>
              <a:gd name="connsiteX69" fmla="*/ 550354 w 5734864"/>
              <a:gd name="connsiteY69" fmla="*/ 2830949 h 6858000"/>
              <a:gd name="connsiteX70" fmla="*/ 514795 w 5734864"/>
              <a:gd name="connsiteY70" fmla="*/ 2872433 h 6858000"/>
              <a:gd name="connsiteX71" fmla="*/ 509875 w 5734864"/>
              <a:gd name="connsiteY71" fmla="*/ 2923099 h 6858000"/>
              <a:gd name="connsiteX72" fmla="*/ 509577 w 5734864"/>
              <a:gd name="connsiteY72" fmla="*/ 2923197 h 6858000"/>
              <a:gd name="connsiteX73" fmla="*/ 507597 w 5734864"/>
              <a:gd name="connsiteY73" fmla="*/ 2931868 h 6858000"/>
              <a:gd name="connsiteX74" fmla="*/ 507379 w 5734864"/>
              <a:gd name="connsiteY74" fmla="*/ 2938322 h 6858000"/>
              <a:gd name="connsiteX75" fmla="*/ 504725 w 5734864"/>
              <a:gd name="connsiteY75" fmla="*/ 2954519 h 6858000"/>
              <a:gd name="connsiteX76" fmla="*/ 502018 w 5734864"/>
              <a:gd name="connsiteY76" fmla="*/ 2959643 h 6858000"/>
              <a:gd name="connsiteX77" fmla="*/ 498360 w 5734864"/>
              <a:gd name="connsiteY77" fmla="*/ 2961019 h 6858000"/>
              <a:gd name="connsiteX78" fmla="*/ 498483 w 5734864"/>
              <a:gd name="connsiteY78" fmla="*/ 2962590 h 6858000"/>
              <a:gd name="connsiteX79" fmla="*/ 484403 w 5734864"/>
              <a:gd name="connsiteY79" fmla="*/ 2990538 h 6858000"/>
              <a:gd name="connsiteX80" fmla="*/ 463075 w 5734864"/>
              <a:gd name="connsiteY80" fmla="*/ 3055956 h 6858000"/>
              <a:gd name="connsiteX81" fmla="*/ 455013 w 5734864"/>
              <a:gd name="connsiteY81" fmla="*/ 3094482 h 6858000"/>
              <a:gd name="connsiteX82" fmla="*/ 428391 w 5734864"/>
              <a:gd name="connsiteY82" fmla="*/ 3198850 h 6858000"/>
              <a:gd name="connsiteX83" fmla="*/ 401440 w 5734864"/>
              <a:gd name="connsiteY83" fmla="*/ 3307560 h 6858000"/>
              <a:gd name="connsiteX84" fmla="*/ 386076 w 5734864"/>
              <a:gd name="connsiteY84" fmla="*/ 3373943 h 6858000"/>
              <a:gd name="connsiteX85" fmla="*/ 374726 w 5734864"/>
              <a:gd name="connsiteY85" fmla="*/ 3381364 h 6858000"/>
              <a:gd name="connsiteX86" fmla="*/ 369145 w 5734864"/>
              <a:gd name="connsiteY86" fmla="*/ 3383729 h 6858000"/>
              <a:gd name="connsiteX87" fmla="*/ 364294 w 5734864"/>
              <a:gd name="connsiteY87" fmla="*/ 3414159 h 6858000"/>
              <a:gd name="connsiteX88" fmla="*/ 366450 w 5734864"/>
              <a:gd name="connsiteY88" fmla="*/ 3436925 h 6858000"/>
              <a:gd name="connsiteX89" fmla="*/ 351743 w 5734864"/>
              <a:gd name="connsiteY89" fmla="*/ 3521619 h 6858000"/>
              <a:gd name="connsiteX90" fmla="*/ 345784 w 5734864"/>
              <a:gd name="connsiteY90" fmla="*/ 3603757 h 6858000"/>
              <a:gd name="connsiteX91" fmla="*/ 344198 w 5734864"/>
              <a:gd name="connsiteY91" fmla="*/ 3652424 h 6858000"/>
              <a:gd name="connsiteX92" fmla="*/ 352450 w 5734864"/>
              <a:gd name="connsiteY92" fmla="*/ 3665222 h 6858000"/>
              <a:gd name="connsiteX93" fmla="*/ 342621 w 5734864"/>
              <a:gd name="connsiteY93" fmla="*/ 3700804 h 6858000"/>
              <a:gd name="connsiteX94" fmla="*/ 341514 w 5734864"/>
              <a:gd name="connsiteY94" fmla="*/ 3734774 h 6858000"/>
              <a:gd name="connsiteX95" fmla="*/ 340607 w 5734864"/>
              <a:gd name="connsiteY95" fmla="*/ 3785153 h 6858000"/>
              <a:gd name="connsiteX96" fmla="*/ 340707 w 5734864"/>
              <a:gd name="connsiteY96" fmla="*/ 3788177 h 6858000"/>
              <a:gd name="connsiteX97" fmla="*/ 340361 w 5734864"/>
              <a:gd name="connsiteY97" fmla="*/ 3798803 h 6858000"/>
              <a:gd name="connsiteX98" fmla="*/ 339642 w 5734864"/>
              <a:gd name="connsiteY98" fmla="*/ 3838750 h 6858000"/>
              <a:gd name="connsiteX99" fmla="*/ 360295 w 5734864"/>
              <a:gd name="connsiteY99" fmla="*/ 4015196 h 6858000"/>
              <a:gd name="connsiteX100" fmla="*/ 339043 w 5734864"/>
              <a:gd name="connsiteY100" fmla="*/ 4052778 h 6858000"/>
              <a:gd name="connsiteX101" fmla="*/ 339343 w 5734864"/>
              <a:gd name="connsiteY101" fmla="*/ 4096257 h 6858000"/>
              <a:gd name="connsiteX102" fmla="*/ 340786 w 5734864"/>
              <a:gd name="connsiteY102" fmla="*/ 4321136 h 6858000"/>
              <a:gd name="connsiteX103" fmla="*/ 343158 w 5734864"/>
              <a:gd name="connsiteY103" fmla="*/ 4429174 h 6858000"/>
              <a:gd name="connsiteX104" fmla="*/ 334599 w 5734864"/>
              <a:gd name="connsiteY104" fmla="*/ 4449938 h 6858000"/>
              <a:gd name="connsiteX105" fmla="*/ 332890 w 5734864"/>
              <a:gd name="connsiteY105" fmla="*/ 4453515 h 6858000"/>
              <a:gd name="connsiteX106" fmla="*/ 331105 w 5734864"/>
              <a:gd name="connsiteY106" fmla="*/ 4467941 h 6858000"/>
              <a:gd name="connsiteX107" fmla="*/ 324289 w 5734864"/>
              <a:gd name="connsiteY107" fmla="*/ 4471861 h 6858000"/>
              <a:gd name="connsiteX108" fmla="*/ 317079 w 5734864"/>
              <a:gd name="connsiteY108" fmla="*/ 4493468 h 6858000"/>
              <a:gd name="connsiteX109" fmla="*/ 315557 w 5734864"/>
              <a:gd name="connsiteY109" fmla="*/ 4520067 h 6858000"/>
              <a:gd name="connsiteX110" fmla="*/ 315240 w 5734864"/>
              <a:gd name="connsiteY110" fmla="*/ 4536872 h 6858000"/>
              <a:gd name="connsiteX111" fmla="*/ 316200 w 5734864"/>
              <a:gd name="connsiteY111" fmla="*/ 4538297 h 6858000"/>
              <a:gd name="connsiteX112" fmla="*/ 317507 w 5734864"/>
              <a:gd name="connsiteY112" fmla="*/ 4547582 h 6858000"/>
              <a:gd name="connsiteX113" fmla="*/ 323078 w 5734864"/>
              <a:gd name="connsiteY113" fmla="*/ 4592102 h 6858000"/>
              <a:gd name="connsiteX114" fmla="*/ 328722 w 5734864"/>
              <a:gd name="connsiteY114" fmla="*/ 4667914 h 6858000"/>
              <a:gd name="connsiteX115" fmla="*/ 335597 w 5734864"/>
              <a:gd name="connsiteY115" fmla="*/ 4695035 h 6858000"/>
              <a:gd name="connsiteX116" fmla="*/ 339485 w 5734864"/>
              <a:gd name="connsiteY116" fmla="*/ 4695979 h 6858000"/>
              <a:gd name="connsiteX117" fmla="*/ 341089 w 5734864"/>
              <a:gd name="connsiteY117" fmla="*/ 4704268 h 6858000"/>
              <a:gd name="connsiteX118" fmla="*/ 342177 w 5734864"/>
              <a:gd name="connsiteY118" fmla="*/ 4706060 h 6858000"/>
              <a:gd name="connsiteX119" fmla="*/ 347751 w 5734864"/>
              <a:gd name="connsiteY119" fmla="*/ 4716754 h 6858000"/>
              <a:gd name="connsiteX120" fmla="*/ 344125 w 5734864"/>
              <a:gd name="connsiteY120" fmla="*/ 4764669 h 6858000"/>
              <a:gd name="connsiteX121" fmla="*/ 340188 w 5734864"/>
              <a:gd name="connsiteY121" fmla="*/ 4779386 h 6858000"/>
              <a:gd name="connsiteX122" fmla="*/ 335146 w 5734864"/>
              <a:gd name="connsiteY122" fmla="*/ 4787491 h 6858000"/>
              <a:gd name="connsiteX123" fmla="*/ 319124 w 5734864"/>
              <a:gd name="connsiteY123" fmla="*/ 4843514 h 6858000"/>
              <a:gd name="connsiteX124" fmla="*/ 305956 w 5734864"/>
              <a:gd name="connsiteY124" fmla="*/ 4881505 h 6858000"/>
              <a:gd name="connsiteX125" fmla="*/ 301062 w 5734864"/>
              <a:gd name="connsiteY125" fmla="*/ 4889332 h 6858000"/>
              <a:gd name="connsiteX126" fmla="*/ 302141 w 5734864"/>
              <a:gd name="connsiteY126" fmla="*/ 4899400 h 6858000"/>
              <a:gd name="connsiteX127" fmla="*/ 304424 w 5734864"/>
              <a:gd name="connsiteY127" fmla="*/ 4902664 h 6858000"/>
              <a:gd name="connsiteX128" fmla="*/ 293123 w 5734864"/>
              <a:gd name="connsiteY128" fmla="*/ 4932769 h 6858000"/>
              <a:gd name="connsiteX129" fmla="*/ 292275 w 5734864"/>
              <a:gd name="connsiteY129" fmla="*/ 4936482 h 6858000"/>
              <a:gd name="connsiteX130" fmla="*/ 288304 w 5734864"/>
              <a:gd name="connsiteY130" fmla="*/ 4962325 h 6858000"/>
              <a:gd name="connsiteX131" fmla="*/ 287420 w 5734864"/>
              <a:gd name="connsiteY131" fmla="*/ 5042193 h 6858000"/>
              <a:gd name="connsiteX132" fmla="*/ 287020 w 5734864"/>
              <a:gd name="connsiteY132" fmla="*/ 5065655 h 6858000"/>
              <a:gd name="connsiteX133" fmla="*/ 288488 w 5734864"/>
              <a:gd name="connsiteY133" fmla="*/ 5082216 h 6858000"/>
              <a:gd name="connsiteX134" fmla="*/ 282763 w 5734864"/>
              <a:gd name="connsiteY134" fmla="*/ 5127114 h 6858000"/>
              <a:gd name="connsiteX135" fmla="*/ 269316 w 5734864"/>
              <a:gd name="connsiteY135" fmla="*/ 5202682 h 6858000"/>
              <a:gd name="connsiteX136" fmla="*/ 269174 w 5734864"/>
              <a:gd name="connsiteY136" fmla="*/ 5230835 h 6858000"/>
              <a:gd name="connsiteX137" fmla="*/ 272679 w 5734864"/>
              <a:gd name="connsiteY137" fmla="*/ 5232660 h 6858000"/>
              <a:gd name="connsiteX138" fmla="*/ 272160 w 5734864"/>
              <a:gd name="connsiteY138" fmla="*/ 5241150 h 6858000"/>
              <a:gd name="connsiteX139" fmla="*/ 272760 w 5734864"/>
              <a:gd name="connsiteY139" fmla="*/ 5243156 h 6858000"/>
              <a:gd name="connsiteX140" fmla="*/ 275462 w 5734864"/>
              <a:gd name="connsiteY140" fmla="*/ 5254919 h 6858000"/>
              <a:gd name="connsiteX141" fmla="*/ 262897 w 5734864"/>
              <a:gd name="connsiteY141" fmla="*/ 5286259 h 6858000"/>
              <a:gd name="connsiteX142" fmla="*/ 252761 w 5734864"/>
              <a:gd name="connsiteY142" fmla="*/ 5357801 h 6858000"/>
              <a:gd name="connsiteX143" fmla="*/ 242360 w 5734864"/>
              <a:gd name="connsiteY143" fmla="*/ 5460080 h 6858000"/>
              <a:gd name="connsiteX144" fmla="*/ 229880 w 5734864"/>
              <a:gd name="connsiteY144" fmla="*/ 5539714 h 6858000"/>
              <a:gd name="connsiteX145" fmla="*/ 204283 w 5734864"/>
              <a:gd name="connsiteY145" fmla="*/ 5639080 h 6858000"/>
              <a:gd name="connsiteX146" fmla="*/ 198948 w 5734864"/>
              <a:gd name="connsiteY146" fmla="*/ 5710958 h 6858000"/>
              <a:gd name="connsiteX147" fmla="*/ 192367 w 5734864"/>
              <a:gd name="connsiteY147" fmla="*/ 5719859 h 6858000"/>
              <a:gd name="connsiteX148" fmla="*/ 188035 w 5734864"/>
              <a:gd name="connsiteY148" fmla="*/ 5729935 h 6858000"/>
              <a:gd name="connsiteX149" fmla="*/ 188428 w 5734864"/>
              <a:gd name="connsiteY149" fmla="*/ 5731182 h 6858000"/>
              <a:gd name="connsiteX150" fmla="*/ 181635 w 5734864"/>
              <a:gd name="connsiteY150" fmla="*/ 5753538 h 6858000"/>
              <a:gd name="connsiteX151" fmla="*/ 169744 w 5734864"/>
              <a:gd name="connsiteY151" fmla="*/ 5796307 h 6858000"/>
              <a:gd name="connsiteX152" fmla="*/ 170351 w 5734864"/>
              <a:gd name="connsiteY152" fmla="*/ 5796644 h 6858000"/>
              <a:gd name="connsiteX153" fmla="*/ 171559 w 5734864"/>
              <a:gd name="connsiteY153" fmla="*/ 5803435 h 6858000"/>
              <a:gd name="connsiteX154" fmla="*/ 172284 w 5734864"/>
              <a:gd name="connsiteY154" fmla="*/ 5816391 h 6858000"/>
              <a:gd name="connsiteX155" fmla="*/ 182542 w 5734864"/>
              <a:gd name="connsiteY155" fmla="*/ 5846382 h 6858000"/>
              <a:gd name="connsiteX156" fmla="*/ 175877 w 5734864"/>
              <a:gd name="connsiteY156" fmla="*/ 5871336 h 6858000"/>
              <a:gd name="connsiteX157" fmla="*/ 174910 w 5734864"/>
              <a:gd name="connsiteY157" fmla="*/ 5876376 h 6858000"/>
              <a:gd name="connsiteX158" fmla="*/ 175047 w 5734864"/>
              <a:gd name="connsiteY158" fmla="*/ 5876483 h 6858000"/>
              <a:gd name="connsiteX159" fmla="*/ 174335 w 5734864"/>
              <a:gd name="connsiteY159" fmla="*/ 5881814 h 6858000"/>
              <a:gd name="connsiteX160" fmla="*/ 171273 w 5734864"/>
              <a:gd name="connsiteY160" fmla="*/ 5895339 h 6858000"/>
              <a:gd name="connsiteX161" fmla="*/ 171658 w 5734864"/>
              <a:gd name="connsiteY161" fmla="*/ 5898749 h 6858000"/>
              <a:gd name="connsiteX162" fmla="*/ 174658 w 5734864"/>
              <a:gd name="connsiteY162" fmla="*/ 5919558 h 6858000"/>
              <a:gd name="connsiteX163" fmla="*/ 169099 w 5734864"/>
              <a:gd name="connsiteY163" fmla="*/ 5984417 h 6858000"/>
              <a:gd name="connsiteX164" fmla="*/ 162007 w 5734864"/>
              <a:gd name="connsiteY164" fmla="*/ 6049043 h 6858000"/>
              <a:gd name="connsiteX165" fmla="*/ 156875 w 5734864"/>
              <a:gd name="connsiteY165" fmla="*/ 6114000 h 6858000"/>
              <a:gd name="connsiteX166" fmla="*/ 165441 w 5734864"/>
              <a:gd name="connsiteY166" fmla="*/ 6146938 h 6858000"/>
              <a:gd name="connsiteX167" fmla="*/ 165177 w 5734864"/>
              <a:gd name="connsiteY167" fmla="*/ 6150658 h 6858000"/>
              <a:gd name="connsiteX168" fmla="*/ 161772 w 5734864"/>
              <a:gd name="connsiteY168" fmla="*/ 6160011 h 6858000"/>
              <a:gd name="connsiteX169" fmla="*/ 160051 w 5734864"/>
              <a:gd name="connsiteY169" fmla="*/ 6163393 h 6858000"/>
              <a:gd name="connsiteX170" fmla="*/ 158473 w 5734864"/>
              <a:gd name="connsiteY170" fmla="*/ 6168628 h 6858000"/>
              <a:gd name="connsiteX171" fmla="*/ 158573 w 5734864"/>
              <a:gd name="connsiteY171" fmla="*/ 6168799 h 6858000"/>
              <a:gd name="connsiteX172" fmla="*/ 146463 w 5734864"/>
              <a:gd name="connsiteY172" fmla="*/ 6196671 h 6858000"/>
              <a:gd name="connsiteX173" fmla="*/ 150209 w 5734864"/>
              <a:gd name="connsiteY173" fmla="*/ 6232365 h 6858000"/>
              <a:gd name="connsiteX174" fmla="*/ 148544 w 5734864"/>
              <a:gd name="connsiteY174" fmla="*/ 6246162 h 6858000"/>
              <a:gd name="connsiteX175" fmla="*/ 148403 w 5734864"/>
              <a:gd name="connsiteY175" fmla="*/ 6253754 h 6858000"/>
              <a:gd name="connsiteX176" fmla="*/ 138880 w 5734864"/>
              <a:gd name="connsiteY176" fmla="*/ 6276449 h 6858000"/>
              <a:gd name="connsiteX177" fmla="*/ 138683 w 5734864"/>
              <a:gd name="connsiteY177" fmla="*/ 6279721 h 6858000"/>
              <a:gd name="connsiteX178" fmla="*/ 130721 w 5734864"/>
              <a:gd name="connsiteY178" fmla="*/ 6293675 h 6858000"/>
              <a:gd name="connsiteX179" fmla="*/ 120717 w 5734864"/>
              <a:gd name="connsiteY179" fmla="*/ 6313967 h 6858000"/>
              <a:gd name="connsiteX180" fmla="*/ 120841 w 5734864"/>
              <a:gd name="connsiteY180" fmla="*/ 6315437 h 6858000"/>
              <a:gd name="connsiteX181" fmla="*/ 115208 w 5734864"/>
              <a:gd name="connsiteY181" fmla="*/ 6324024 h 6858000"/>
              <a:gd name="connsiteX182" fmla="*/ 101217 w 5734864"/>
              <a:gd name="connsiteY182" fmla="*/ 6365923 h 6858000"/>
              <a:gd name="connsiteX183" fmla="*/ 74946 w 5734864"/>
              <a:gd name="connsiteY183" fmla="*/ 6556817 h 6858000"/>
              <a:gd name="connsiteX184" fmla="*/ 16001 w 5734864"/>
              <a:gd name="connsiteY184" fmla="*/ 6808678 h 6858000"/>
              <a:gd name="connsiteX185" fmla="*/ 0 w 5734864"/>
              <a:gd name="connsiteY185" fmla="*/ 6858000 h 6858000"/>
              <a:gd name="connsiteX186" fmla="*/ 5734864 w 5734864"/>
              <a:gd name="connsiteY186" fmla="*/ 6858000 h 6858000"/>
              <a:gd name="connsiteX187" fmla="*/ 5734864 w 5734864"/>
              <a:gd name="connsiteY187"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Lst>
            <a:rect l="l" t="t" r="r" b="b"/>
            <a:pathLst>
              <a:path w="5734864" h="6858000">
                <a:moveTo>
                  <a:pt x="5734864" y="0"/>
                </a:moveTo>
                <a:lnTo>
                  <a:pt x="771611" y="0"/>
                </a:lnTo>
                <a:cubicBezTo>
                  <a:pt x="771634" y="16369"/>
                  <a:pt x="771656" y="32739"/>
                  <a:pt x="771679" y="49108"/>
                </a:cubicBezTo>
                <a:cubicBezTo>
                  <a:pt x="775201" y="55622"/>
                  <a:pt x="788724" y="196721"/>
                  <a:pt x="794248" y="200968"/>
                </a:cubicBezTo>
                <a:lnTo>
                  <a:pt x="801749" y="414071"/>
                </a:lnTo>
                <a:cubicBezTo>
                  <a:pt x="807329" y="440933"/>
                  <a:pt x="835107" y="598697"/>
                  <a:pt x="818548" y="585467"/>
                </a:cubicBezTo>
                <a:cubicBezTo>
                  <a:pt x="856197" y="664140"/>
                  <a:pt x="837895" y="708473"/>
                  <a:pt x="857476" y="800623"/>
                </a:cubicBezTo>
                <a:cubicBezTo>
                  <a:pt x="822401" y="857344"/>
                  <a:pt x="855723" y="824571"/>
                  <a:pt x="851083" y="878903"/>
                </a:cubicBezTo>
                <a:cubicBezTo>
                  <a:pt x="884811" y="859448"/>
                  <a:pt x="834648" y="946397"/>
                  <a:pt x="873564" y="943826"/>
                </a:cubicBezTo>
                <a:cubicBezTo>
                  <a:pt x="871487" y="953795"/>
                  <a:pt x="868248" y="963533"/>
                  <a:pt x="864705" y="973328"/>
                </a:cubicBezTo>
                <a:lnTo>
                  <a:pt x="862869" y="978457"/>
                </a:lnTo>
                <a:lnTo>
                  <a:pt x="862233" y="998041"/>
                </a:lnTo>
                <a:lnTo>
                  <a:pt x="853665" y="1004750"/>
                </a:lnTo>
                <a:lnTo>
                  <a:pt x="847865" y="1070795"/>
                </a:lnTo>
                <a:cubicBezTo>
                  <a:pt x="870234" y="1110486"/>
                  <a:pt x="833172" y="1190441"/>
                  <a:pt x="862786" y="1238994"/>
                </a:cubicBezTo>
                <a:cubicBezTo>
                  <a:pt x="864699" y="1290599"/>
                  <a:pt x="860615" y="1347716"/>
                  <a:pt x="859345" y="1380427"/>
                </a:cubicBezTo>
                <a:cubicBezTo>
                  <a:pt x="845703" y="1396391"/>
                  <a:pt x="873184" y="1435525"/>
                  <a:pt x="855172" y="1435262"/>
                </a:cubicBezTo>
                <a:lnTo>
                  <a:pt x="860494" y="1453861"/>
                </a:lnTo>
                <a:lnTo>
                  <a:pt x="853731" y="1467047"/>
                </a:lnTo>
                <a:cubicBezTo>
                  <a:pt x="846549" y="1480528"/>
                  <a:pt x="841728" y="1491093"/>
                  <a:pt x="845847" y="1502307"/>
                </a:cubicBezTo>
                <a:lnTo>
                  <a:pt x="817613" y="1565166"/>
                </a:lnTo>
                <a:cubicBezTo>
                  <a:pt x="805468" y="1557258"/>
                  <a:pt x="816534" y="1596564"/>
                  <a:pt x="804223" y="1601941"/>
                </a:cubicBezTo>
                <a:cubicBezTo>
                  <a:pt x="794287" y="1604654"/>
                  <a:pt x="795328" y="1617209"/>
                  <a:pt x="791773" y="1627005"/>
                </a:cubicBezTo>
                <a:cubicBezTo>
                  <a:pt x="781684" y="1634393"/>
                  <a:pt x="772978" y="1683187"/>
                  <a:pt x="774645" y="1699922"/>
                </a:cubicBezTo>
                <a:cubicBezTo>
                  <a:pt x="785341" y="1746767"/>
                  <a:pt x="744845" y="1787099"/>
                  <a:pt x="752343" y="1824604"/>
                </a:cubicBezTo>
                <a:cubicBezTo>
                  <a:pt x="751502" y="1834578"/>
                  <a:pt x="749297" y="1842929"/>
                  <a:pt x="746254" y="1850222"/>
                </a:cubicBezTo>
                <a:lnTo>
                  <a:pt x="728600" y="1869603"/>
                </a:lnTo>
                <a:lnTo>
                  <a:pt x="724396" y="1883104"/>
                </a:lnTo>
                <a:lnTo>
                  <a:pt x="722165" y="1885924"/>
                </a:lnTo>
                <a:lnTo>
                  <a:pt x="721338" y="1887123"/>
                </a:lnTo>
                <a:lnTo>
                  <a:pt x="714840" y="1902274"/>
                </a:lnTo>
                <a:lnTo>
                  <a:pt x="722847" y="1929891"/>
                </a:lnTo>
                <a:lnTo>
                  <a:pt x="714660" y="1982709"/>
                </a:lnTo>
                <a:cubicBezTo>
                  <a:pt x="727725" y="2006201"/>
                  <a:pt x="714739" y="1997091"/>
                  <a:pt x="710759" y="2013010"/>
                </a:cubicBezTo>
                <a:cubicBezTo>
                  <a:pt x="707970" y="2027531"/>
                  <a:pt x="700788" y="2054714"/>
                  <a:pt x="697927" y="2069833"/>
                </a:cubicBezTo>
                <a:cubicBezTo>
                  <a:pt x="685211" y="2080229"/>
                  <a:pt x="698762" y="2088241"/>
                  <a:pt x="693594" y="2103731"/>
                </a:cubicBezTo>
                <a:cubicBezTo>
                  <a:pt x="688481" y="2110649"/>
                  <a:pt x="687183" y="2115973"/>
                  <a:pt x="691109" y="2124027"/>
                </a:cubicBezTo>
                <a:cubicBezTo>
                  <a:pt x="666413" y="2155740"/>
                  <a:pt x="688031" y="2144874"/>
                  <a:pt x="676593" y="2176182"/>
                </a:cubicBezTo>
                <a:cubicBezTo>
                  <a:pt x="665190" y="2202944"/>
                  <a:pt x="656416" y="2233857"/>
                  <a:pt x="633227" y="2258036"/>
                </a:cubicBezTo>
                <a:cubicBezTo>
                  <a:pt x="626930" y="2262191"/>
                  <a:pt x="623498" y="2274069"/>
                  <a:pt x="625564" y="2284567"/>
                </a:cubicBezTo>
                <a:cubicBezTo>
                  <a:pt x="625918" y="2286374"/>
                  <a:pt x="626427" y="2288071"/>
                  <a:pt x="627074" y="2289605"/>
                </a:cubicBezTo>
                <a:cubicBezTo>
                  <a:pt x="619029" y="2296628"/>
                  <a:pt x="616453" y="2303188"/>
                  <a:pt x="614574" y="2308717"/>
                </a:cubicBezTo>
                <a:lnTo>
                  <a:pt x="606890" y="2320662"/>
                </a:lnTo>
                <a:lnTo>
                  <a:pt x="605558" y="2327897"/>
                </a:lnTo>
                <a:lnTo>
                  <a:pt x="602202" y="2357749"/>
                </a:lnTo>
                <a:lnTo>
                  <a:pt x="600213" y="2364905"/>
                </a:lnTo>
                <a:lnTo>
                  <a:pt x="597160" y="2388351"/>
                </a:lnTo>
                <a:lnTo>
                  <a:pt x="597982" y="2402296"/>
                </a:lnTo>
                <a:lnTo>
                  <a:pt x="593150" y="2420015"/>
                </a:lnTo>
                <a:cubicBezTo>
                  <a:pt x="593044" y="2420926"/>
                  <a:pt x="592939" y="2421838"/>
                  <a:pt x="592833" y="2422749"/>
                </a:cubicBezTo>
                <a:lnTo>
                  <a:pt x="594479" y="2426002"/>
                </a:lnTo>
                <a:cubicBezTo>
                  <a:pt x="594168" y="2427683"/>
                  <a:pt x="593118" y="2429721"/>
                  <a:pt x="591963" y="2431950"/>
                </a:cubicBezTo>
                <a:cubicBezTo>
                  <a:pt x="591823" y="2432599"/>
                  <a:pt x="591684" y="2433248"/>
                  <a:pt x="591544" y="2433897"/>
                </a:cubicBezTo>
                <a:lnTo>
                  <a:pt x="589519" y="2451398"/>
                </a:lnTo>
                <a:cubicBezTo>
                  <a:pt x="589692" y="2452777"/>
                  <a:pt x="589864" y="2454157"/>
                  <a:pt x="590037" y="2455536"/>
                </a:cubicBezTo>
                <a:lnTo>
                  <a:pt x="588179" y="2462981"/>
                </a:lnTo>
                <a:lnTo>
                  <a:pt x="583434" y="2503991"/>
                </a:lnTo>
                <a:cubicBezTo>
                  <a:pt x="576530" y="2566058"/>
                  <a:pt x="570433" y="2625224"/>
                  <a:pt x="567942" y="2652936"/>
                </a:cubicBezTo>
                <a:cubicBezTo>
                  <a:pt x="570864" y="2658290"/>
                  <a:pt x="572739" y="2664095"/>
                  <a:pt x="573869" y="2670188"/>
                </a:cubicBezTo>
                <a:lnTo>
                  <a:pt x="575243" y="2688114"/>
                </a:lnTo>
                <a:lnTo>
                  <a:pt x="573824" y="2689856"/>
                </a:lnTo>
                <a:cubicBezTo>
                  <a:pt x="569972" y="2698471"/>
                  <a:pt x="569572" y="2704494"/>
                  <a:pt x="570699" y="2709353"/>
                </a:cubicBezTo>
                <a:lnTo>
                  <a:pt x="573192" y="2714527"/>
                </a:lnTo>
                <a:cubicBezTo>
                  <a:pt x="572809" y="2719080"/>
                  <a:pt x="572427" y="2723634"/>
                  <a:pt x="572044" y="2728187"/>
                </a:cubicBezTo>
                <a:cubicBezTo>
                  <a:pt x="572184" y="2737412"/>
                  <a:pt x="572325" y="2746638"/>
                  <a:pt x="572465" y="2755863"/>
                </a:cubicBezTo>
                <a:lnTo>
                  <a:pt x="570028" y="2760324"/>
                </a:lnTo>
                <a:lnTo>
                  <a:pt x="566748" y="2800948"/>
                </a:lnTo>
                <a:lnTo>
                  <a:pt x="565509" y="2801167"/>
                </a:lnTo>
                <a:cubicBezTo>
                  <a:pt x="562655" y="2802587"/>
                  <a:pt x="560408" y="2805381"/>
                  <a:pt x="559367" y="2811129"/>
                </a:cubicBezTo>
                <a:cubicBezTo>
                  <a:pt x="543471" y="2797318"/>
                  <a:pt x="552020" y="2812773"/>
                  <a:pt x="550354" y="2830949"/>
                </a:cubicBezTo>
                <a:cubicBezTo>
                  <a:pt x="525292" y="2813553"/>
                  <a:pt x="531129" y="2868192"/>
                  <a:pt x="514795" y="2872433"/>
                </a:cubicBezTo>
                <a:lnTo>
                  <a:pt x="509875" y="2923099"/>
                </a:lnTo>
                <a:lnTo>
                  <a:pt x="509577" y="2923197"/>
                </a:lnTo>
                <a:cubicBezTo>
                  <a:pt x="508704" y="2924865"/>
                  <a:pt x="508038" y="2927556"/>
                  <a:pt x="507597" y="2931868"/>
                </a:cubicBezTo>
                <a:cubicBezTo>
                  <a:pt x="507524" y="2934019"/>
                  <a:pt x="507452" y="2936171"/>
                  <a:pt x="507379" y="2938322"/>
                </a:cubicBezTo>
                <a:lnTo>
                  <a:pt x="504725" y="2954519"/>
                </a:lnTo>
                <a:lnTo>
                  <a:pt x="502018" y="2959643"/>
                </a:lnTo>
                <a:lnTo>
                  <a:pt x="498360" y="2961019"/>
                </a:lnTo>
                <a:lnTo>
                  <a:pt x="498483" y="2962590"/>
                </a:lnTo>
                <a:cubicBezTo>
                  <a:pt x="502388" y="2975027"/>
                  <a:pt x="510202" y="2980016"/>
                  <a:pt x="484403" y="2990538"/>
                </a:cubicBezTo>
                <a:cubicBezTo>
                  <a:pt x="489425" y="3018352"/>
                  <a:pt x="474337" y="3021029"/>
                  <a:pt x="463075" y="3055956"/>
                </a:cubicBezTo>
                <a:cubicBezTo>
                  <a:pt x="469487" y="3072485"/>
                  <a:pt x="464165" y="3083955"/>
                  <a:pt x="455013" y="3094482"/>
                </a:cubicBezTo>
                <a:cubicBezTo>
                  <a:pt x="453131" y="3130054"/>
                  <a:pt x="437643" y="3160106"/>
                  <a:pt x="428391" y="3198850"/>
                </a:cubicBezTo>
                <a:lnTo>
                  <a:pt x="401440" y="3307560"/>
                </a:lnTo>
                <a:lnTo>
                  <a:pt x="386076" y="3373943"/>
                </a:lnTo>
                <a:cubicBezTo>
                  <a:pt x="386236" y="3376061"/>
                  <a:pt x="380537" y="3378856"/>
                  <a:pt x="374726" y="3381364"/>
                </a:cubicBezTo>
                <a:lnTo>
                  <a:pt x="369145" y="3383729"/>
                </a:lnTo>
                <a:lnTo>
                  <a:pt x="364294" y="3414159"/>
                </a:lnTo>
                <a:lnTo>
                  <a:pt x="366450" y="3436925"/>
                </a:lnTo>
                <a:lnTo>
                  <a:pt x="351743" y="3521619"/>
                </a:lnTo>
                <a:lnTo>
                  <a:pt x="345784" y="3603757"/>
                </a:lnTo>
                <a:cubicBezTo>
                  <a:pt x="345255" y="3619979"/>
                  <a:pt x="344727" y="3636202"/>
                  <a:pt x="344198" y="3652424"/>
                </a:cubicBezTo>
                <a:lnTo>
                  <a:pt x="352450" y="3665222"/>
                </a:lnTo>
                <a:lnTo>
                  <a:pt x="342621" y="3700804"/>
                </a:lnTo>
                <a:lnTo>
                  <a:pt x="341514" y="3734774"/>
                </a:lnTo>
                <a:cubicBezTo>
                  <a:pt x="341212" y="3751567"/>
                  <a:pt x="340909" y="3768360"/>
                  <a:pt x="340607" y="3785153"/>
                </a:cubicBezTo>
                <a:cubicBezTo>
                  <a:pt x="340640" y="3786161"/>
                  <a:pt x="340674" y="3787169"/>
                  <a:pt x="340707" y="3788177"/>
                </a:cubicBezTo>
                <a:cubicBezTo>
                  <a:pt x="340592" y="3791719"/>
                  <a:pt x="340476" y="3795261"/>
                  <a:pt x="340361" y="3798803"/>
                </a:cubicBezTo>
                <a:cubicBezTo>
                  <a:pt x="340121" y="3812119"/>
                  <a:pt x="339882" y="3825434"/>
                  <a:pt x="339642" y="3838750"/>
                </a:cubicBezTo>
                <a:cubicBezTo>
                  <a:pt x="337363" y="3949044"/>
                  <a:pt x="361794" y="3960437"/>
                  <a:pt x="360295" y="4015196"/>
                </a:cubicBezTo>
                <a:lnTo>
                  <a:pt x="339043" y="4052778"/>
                </a:lnTo>
                <a:lnTo>
                  <a:pt x="339343" y="4096257"/>
                </a:lnTo>
                <a:cubicBezTo>
                  <a:pt x="362058" y="4159145"/>
                  <a:pt x="332404" y="4250479"/>
                  <a:pt x="340786" y="4321136"/>
                </a:cubicBezTo>
                <a:cubicBezTo>
                  <a:pt x="341421" y="4376624"/>
                  <a:pt x="344189" y="4407708"/>
                  <a:pt x="343158" y="4429174"/>
                </a:cubicBezTo>
                <a:cubicBezTo>
                  <a:pt x="340948" y="4436304"/>
                  <a:pt x="337887" y="4443121"/>
                  <a:pt x="334599" y="4449938"/>
                </a:cubicBezTo>
                <a:lnTo>
                  <a:pt x="332890" y="4453515"/>
                </a:lnTo>
                <a:lnTo>
                  <a:pt x="331105" y="4467941"/>
                </a:lnTo>
                <a:lnTo>
                  <a:pt x="324289" y="4471861"/>
                </a:lnTo>
                <a:lnTo>
                  <a:pt x="317079" y="4493468"/>
                </a:lnTo>
                <a:cubicBezTo>
                  <a:pt x="315353" y="4501584"/>
                  <a:pt x="314639" y="4510343"/>
                  <a:pt x="315557" y="4520067"/>
                </a:cubicBezTo>
                <a:cubicBezTo>
                  <a:pt x="315451" y="4525669"/>
                  <a:pt x="315346" y="4531270"/>
                  <a:pt x="315240" y="4536872"/>
                </a:cubicBezTo>
                <a:lnTo>
                  <a:pt x="316200" y="4538297"/>
                </a:lnTo>
                <a:cubicBezTo>
                  <a:pt x="316738" y="4541182"/>
                  <a:pt x="316785" y="4544563"/>
                  <a:pt x="317507" y="4547582"/>
                </a:cubicBezTo>
                <a:cubicBezTo>
                  <a:pt x="322716" y="4552468"/>
                  <a:pt x="324912" y="4582137"/>
                  <a:pt x="323078" y="4592102"/>
                </a:cubicBezTo>
                <a:cubicBezTo>
                  <a:pt x="314597" y="4619728"/>
                  <a:pt x="334923" y="4645745"/>
                  <a:pt x="328722" y="4667914"/>
                </a:cubicBezTo>
                <a:cubicBezTo>
                  <a:pt x="330810" y="4685069"/>
                  <a:pt x="333803" y="4690356"/>
                  <a:pt x="335597" y="4695035"/>
                </a:cubicBezTo>
                <a:lnTo>
                  <a:pt x="339485" y="4695979"/>
                </a:lnTo>
                <a:lnTo>
                  <a:pt x="341089" y="4704268"/>
                </a:lnTo>
                <a:lnTo>
                  <a:pt x="342177" y="4706060"/>
                </a:lnTo>
                <a:cubicBezTo>
                  <a:pt x="344268" y="4709474"/>
                  <a:pt x="346234" y="4712931"/>
                  <a:pt x="347751" y="4716754"/>
                </a:cubicBezTo>
                <a:lnTo>
                  <a:pt x="344125" y="4764669"/>
                </a:lnTo>
                <a:lnTo>
                  <a:pt x="340188" y="4779386"/>
                </a:lnTo>
                <a:lnTo>
                  <a:pt x="335146" y="4787491"/>
                </a:lnTo>
                <a:lnTo>
                  <a:pt x="319124" y="4843514"/>
                </a:lnTo>
                <a:lnTo>
                  <a:pt x="305956" y="4881505"/>
                </a:lnTo>
                <a:lnTo>
                  <a:pt x="301062" y="4889332"/>
                </a:lnTo>
                <a:lnTo>
                  <a:pt x="302141" y="4899400"/>
                </a:lnTo>
                <a:cubicBezTo>
                  <a:pt x="302767" y="4900706"/>
                  <a:pt x="303536" y="4901803"/>
                  <a:pt x="304424" y="4902664"/>
                </a:cubicBezTo>
                <a:lnTo>
                  <a:pt x="293123" y="4932769"/>
                </a:lnTo>
                <a:lnTo>
                  <a:pt x="292275" y="4936482"/>
                </a:lnTo>
                <a:lnTo>
                  <a:pt x="288304" y="4962325"/>
                </a:lnTo>
                <a:cubicBezTo>
                  <a:pt x="288009" y="4988948"/>
                  <a:pt x="287715" y="5015570"/>
                  <a:pt x="287420" y="5042193"/>
                </a:cubicBezTo>
                <a:cubicBezTo>
                  <a:pt x="295373" y="5039737"/>
                  <a:pt x="281659" y="5060438"/>
                  <a:pt x="287020" y="5065655"/>
                </a:cubicBezTo>
                <a:cubicBezTo>
                  <a:pt x="291675" y="5068928"/>
                  <a:pt x="288601" y="5075970"/>
                  <a:pt x="288488" y="5082216"/>
                </a:cubicBezTo>
                <a:cubicBezTo>
                  <a:pt x="292282" y="5088207"/>
                  <a:pt x="287008" y="5117775"/>
                  <a:pt x="282763" y="5127114"/>
                </a:cubicBezTo>
                <a:cubicBezTo>
                  <a:pt x="267723" y="5152218"/>
                  <a:pt x="280799" y="5182399"/>
                  <a:pt x="269316" y="5202682"/>
                </a:cubicBezTo>
                <a:cubicBezTo>
                  <a:pt x="267050" y="5219969"/>
                  <a:pt x="268614" y="5225841"/>
                  <a:pt x="269174" y="5230835"/>
                </a:cubicBezTo>
                <a:lnTo>
                  <a:pt x="272679" y="5232660"/>
                </a:lnTo>
                <a:lnTo>
                  <a:pt x="272160" y="5241150"/>
                </a:lnTo>
                <a:lnTo>
                  <a:pt x="272760" y="5243156"/>
                </a:lnTo>
                <a:cubicBezTo>
                  <a:pt x="273922" y="5246984"/>
                  <a:pt x="274952" y="5250824"/>
                  <a:pt x="275462" y="5254919"/>
                </a:cubicBezTo>
                <a:cubicBezTo>
                  <a:pt x="258407" y="5258851"/>
                  <a:pt x="276976" y="5290392"/>
                  <a:pt x="262897" y="5286259"/>
                </a:cubicBezTo>
                <a:cubicBezTo>
                  <a:pt x="262724" y="5309439"/>
                  <a:pt x="239612" y="5337531"/>
                  <a:pt x="252761" y="5357801"/>
                </a:cubicBezTo>
                <a:cubicBezTo>
                  <a:pt x="248775" y="5392256"/>
                  <a:pt x="247799" y="5423412"/>
                  <a:pt x="242360" y="5460080"/>
                </a:cubicBezTo>
                <a:cubicBezTo>
                  <a:pt x="232632" y="5488478"/>
                  <a:pt x="242025" y="5519143"/>
                  <a:pt x="229880" y="5539714"/>
                </a:cubicBezTo>
                <a:cubicBezTo>
                  <a:pt x="230558" y="5572454"/>
                  <a:pt x="222150" y="5613340"/>
                  <a:pt x="204283" y="5639080"/>
                </a:cubicBezTo>
                <a:cubicBezTo>
                  <a:pt x="201596" y="5674226"/>
                  <a:pt x="191051" y="5680198"/>
                  <a:pt x="198948" y="5710958"/>
                </a:cubicBezTo>
                <a:cubicBezTo>
                  <a:pt x="196338" y="5713534"/>
                  <a:pt x="194185" y="5716550"/>
                  <a:pt x="192367" y="5719859"/>
                </a:cubicBezTo>
                <a:lnTo>
                  <a:pt x="188035" y="5729935"/>
                </a:lnTo>
                <a:lnTo>
                  <a:pt x="188428" y="5731182"/>
                </a:lnTo>
                <a:lnTo>
                  <a:pt x="181635" y="5753538"/>
                </a:lnTo>
                <a:lnTo>
                  <a:pt x="169744" y="5796307"/>
                </a:lnTo>
                <a:lnTo>
                  <a:pt x="170351" y="5796644"/>
                </a:lnTo>
                <a:cubicBezTo>
                  <a:pt x="171558" y="5797954"/>
                  <a:pt x="172173" y="5799948"/>
                  <a:pt x="171559" y="5803435"/>
                </a:cubicBezTo>
                <a:cubicBezTo>
                  <a:pt x="182664" y="5798231"/>
                  <a:pt x="175075" y="5805646"/>
                  <a:pt x="172284" y="5816391"/>
                </a:cubicBezTo>
                <a:cubicBezTo>
                  <a:pt x="188911" y="5810703"/>
                  <a:pt x="174844" y="5841128"/>
                  <a:pt x="182542" y="5846382"/>
                </a:cubicBezTo>
                <a:cubicBezTo>
                  <a:pt x="180118" y="5854404"/>
                  <a:pt x="177856" y="5862781"/>
                  <a:pt x="175877" y="5871336"/>
                </a:cubicBezTo>
                <a:lnTo>
                  <a:pt x="174910" y="5876376"/>
                </a:lnTo>
                <a:lnTo>
                  <a:pt x="175047" y="5876483"/>
                </a:lnTo>
                <a:cubicBezTo>
                  <a:pt x="175167" y="5877594"/>
                  <a:pt x="174973" y="5879257"/>
                  <a:pt x="174335" y="5881814"/>
                </a:cubicBezTo>
                <a:lnTo>
                  <a:pt x="171273" y="5895339"/>
                </a:lnTo>
                <a:cubicBezTo>
                  <a:pt x="171401" y="5896476"/>
                  <a:pt x="171530" y="5897612"/>
                  <a:pt x="171658" y="5898749"/>
                </a:cubicBezTo>
                <a:lnTo>
                  <a:pt x="174658" y="5919558"/>
                </a:lnTo>
                <a:cubicBezTo>
                  <a:pt x="173958" y="5933601"/>
                  <a:pt x="171208" y="5962838"/>
                  <a:pt x="169099" y="5984417"/>
                </a:cubicBezTo>
                <a:cubicBezTo>
                  <a:pt x="162916" y="6005205"/>
                  <a:pt x="164971" y="6025162"/>
                  <a:pt x="162007" y="6049043"/>
                </a:cubicBezTo>
                <a:cubicBezTo>
                  <a:pt x="150795" y="6073830"/>
                  <a:pt x="160091" y="6088483"/>
                  <a:pt x="156875" y="6114000"/>
                </a:cubicBezTo>
                <a:cubicBezTo>
                  <a:pt x="141597" y="6134477"/>
                  <a:pt x="163381" y="6133378"/>
                  <a:pt x="165441" y="6146938"/>
                </a:cubicBezTo>
                <a:lnTo>
                  <a:pt x="165177" y="6150658"/>
                </a:lnTo>
                <a:lnTo>
                  <a:pt x="161772" y="6160011"/>
                </a:lnTo>
                <a:lnTo>
                  <a:pt x="160051" y="6163393"/>
                </a:lnTo>
                <a:cubicBezTo>
                  <a:pt x="159032" y="6165775"/>
                  <a:pt x="158564" y="6167421"/>
                  <a:pt x="158473" y="6168628"/>
                </a:cubicBezTo>
                <a:cubicBezTo>
                  <a:pt x="158506" y="6168685"/>
                  <a:pt x="158540" y="6168742"/>
                  <a:pt x="158573" y="6168799"/>
                </a:cubicBezTo>
                <a:lnTo>
                  <a:pt x="146463" y="6196671"/>
                </a:lnTo>
                <a:cubicBezTo>
                  <a:pt x="152348" y="6205503"/>
                  <a:pt x="134460" y="6231012"/>
                  <a:pt x="150209" y="6232365"/>
                </a:cubicBezTo>
                <a:cubicBezTo>
                  <a:pt x="145821" y="6242321"/>
                  <a:pt x="137774" y="6246719"/>
                  <a:pt x="148544" y="6246162"/>
                </a:cubicBezTo>
                <a:cubicBezTo>
                  <a:pt x="147378" y="6249522"/>
                  <a:pt x="147566" y="6251866"/>
                  <a:pt x="148403" y="6253754"/>
                </a:cubicBezTo>
                <a:lnTo>
                  <a:pt x="138880" y="6276449"/>
                </a:lnTo>
                <a:cubicBezTo>
                  <a:pt x="138814" y="6277540"/>
                  <a:pt x="138749" y="6278630"/>
                  <a:pt x="138683" y="6279721"/>
                </a:cubicBezTo>
                <a:lnTo>
                  <a:pt x="130721" y="6293675"/>
                </a:lnTo>
                <a:lnTo>
                  <a:pt x="120717" y="6313967"/>
                </a:lnTo>
                <a:cubicBezTo>
                  <a:pt x="120758" y="6314457"/>
                  <a:pt x="120800" y="6314947"/>
                  <a:pt x="120841" y="6315437"/>
                </a:cubicBezTo>
                <a:lnTo>
                  <a:pt x="115208" y="6324024"/>
                </a:lnTo>
                <a:cubicBezTo>
                  <a:pt x="113007" y="6326672"/>
                  <a:pt x="103991" y="6364381"/>
                  <a:pt x="101217" y="6365923"/>
                </a:cubicBezTo>
                <a:lnTo>
                  <a:pt x="74946" y="6556817"/>
                </a:lnTo>
                <a:cubicBezTo>
                  <a:pt x="55357" y="6665926"/>
                  <a:pt x="35695" y="6744075"/>
                  <a:pt x="16001" y="6808678"/>
                </a:cubicBezTo>
                <a:lnTo>
                  <a:pt x="0" y="6858000"/>
                </a:lnTo>
                <a:lnTo>
                  <a:pt x="5734864" y="6858000"/>
                </a:lnTo>
                <a:lnTo>
                  <a:pt x="5734864"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4A6B53F-3BAA-D349-13DE-D4F686CC0FAD}"/>
              </a:ext>
            </a:extLst>
          </p:cNvPr>
          <p:cNvSpPr>
            <a:spLocks noGrp="1"/>
          </p:cNvSpPr>
          <p:nvPr>
            <p:ph type="title"/>
          </p:nvPr>
        </p:nvSpPr>
        <p:spPr>
          <a:xfrm>
            <a:off x="415636" y="452583"/>
            <a:ext cx="3974685" cy="6022108"/>
          </a:xfrm>
        </p:spPr>
        <p:txBody>
          <a:bodyPr vert="horz" lIns="91440" tIns="45720" rIns="91440" bIns="45720" rtlCol="0" anchor="b">
            <a:normAutofit/>
          </a:bodyPr>
          <a:lstStyle/>
          <a:p>
            <a:pPr algn="ctr">
              <a:spcAft>
                <a:spcPts val="600"/>
              </a:spcAft>
            </a:pPr>
            <a:r>
              <a:rPr lang="en-US" sz="3600" b="1" u="sng" dirty="0">
                <a:solidFill>
                  <a:schemeClr val="accent6">
                    <a:lumMod val="75000"/>
                  </a:schemeClr>
                </a:solidFill>
              </a:rPr>
              <a:t>Comparison Counties  </a:t>
            </a:r>
            <a:br>
              <a:rPr lang="en-US" sz="3600" b="1" u="sng" dirty="0"/>
            </a:br>
            <a:r>
              <a:rPr lang="en-US" sz="3600" kern="1200" dirty="0">
                <a:solidFill>
                  <a:schemeClr val="tx1"/>
                </a:solidFill>
                <a:latin typeface="+mj-lt"/>
                <a:ea typeface="+mj-ea"/>
                <a:cs typeface="+mj-cs"/>
              </a:rPr>
              <a:t>Colusa</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Trinity</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Inyo</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Lassen</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Mono</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Amador</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Glenn</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Del Norte</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Sierra</a:t>
            </a:r>
          </a:p>
        </p:txBody>
      </p:sp>
      <p:pic>
        <p:nvPicPr>
          <p:cNvPr id="5" name="Content Placeholder 4" descr="A map of the state of california&#10;&#10;AI-generated content may be incorrect.">
            <a:extLst>
              <a:ext uri="{FF2B5EF4-FFF2-40B4-BE49-F238E27FC236}">
                <a16:creationId xmlns:a16="http://schemas.microsoft.com/office/drawing/2014/main" id="{BF438FA4-63A2-558B-2FE4-699924DC0CA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581091" y="578738"/>
            <a:ext cx="4337969" cy="5670549"/>
          </a:xfrm>
          <a:prstGeom prst="rect">
            <a:avLst/>
          </a:prstGeom>
        </p:spPr>
      </p:pic>
      <p:sp>
        <p:nvSpPr>
          <p:cNvPr id="6" name="Arrow: Right 5">
            <a:extLst>
              <a:ext uri="{FF2B5EF4-FFF2-40B4-BE49-F238E27FC236}">
                <a16:creationId xmlns:a16="http://schemas.microsoft.com/office/drawing/2014/main" id="{EF4F1C67-DA0C-DB4B-915F-3838F58EB558}"/>
              </a:ext>
            </a:extLst>
          </p:cNvPr>
          <p:cNvSpPr/>
          <p:nvPr/>
        </p:nvSpPr>
        <p:spPr>
          <a:xfrm>
            <a:off x="1044125" y="2105892"/>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 name="Arrow: Right 6">
            <a:extLst>
              <a:ext uri="{FF2B5EF4-FFF2-40B4-BE49-F238E27FC236}">
                <a16:creationId xmlns:a16="http://schemas.microsoft.com/office/drawing/2014/main" id="{45C4C370-E6B9-9CE9-2E1B-C551184FEF68}"/>
              </a:ext>
            </a:extLst>
          </p:cNvPr>
          <p:cNvSpPr/>
          <p:nvPr/>
        </p:nvSpPr>
        <p:spPr>
          <a:xfrm>
            <a:off x="1044126" y="2623129"/>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4964E74A-4507-6F8C-5F3D-87C6B43F42D9}"/>
              </a:ext>
            </a:extLst>
          </p:cNvPr>
          <p:cNvSpPr/>
          <p:nvPr/>
        </p:nvSpPr>
        <p:spPr>
          <a:xfrm>
            <a:off x="1044127" y="3108038"/>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Arrow: Right 8">
            <a:extLst>
              <a:ext uri="{FF2B5EF4-FFF2-40B4-BE49-F238E27FC236}">
                <a16:creationId xmlns:a16="http://schemas.microsoft.com/office/drawing/2014/main" id="{D503AAB6-5E22-A0EB-B799-0BC0AF744089}"/>
              </a:ext>
            </a:extLst>
          </p:cNvPr>
          <p:cNvSpPr/>
          <p:nvPr/>
        </p:nvSpPr>
        <p:spPr>
          <a:xfrm>
            <a:off x="1058824" y="3576783"/>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F6D51DE3-0B41-2340-8808-1FCDFC8B7B39}"/>
              </a:ext>
            </a:extLst>
          </p:cNvPr>
          <p:cNvSpPr/>
          <p:nvPr/>
        </p:nvSpPr>
        <p:spPr>
          <a:xfrm>
            <a:off x="1049585" y="4100945"/>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1" name="Arrow: Right 10">
            <a:extLst>
              <a:ext uri="{FF2B5EF4-FFF2-40B4-BE49-F238E27FC236}">
                <a16:creationId xmlns:a16="http://schemas.microsoft.com/office/drawing/2014/main" id="{C77353AA-20D5-1553-1E58-A90069ED3ED7}"/>
              </a:ext>
            </a:extLst>
          </p:cNvPr>
          <p:cNvSpPr/>
          <p:nvPr/>
        </p:nvSpPr>
        <p:spPr>
          <a:xfrm>
            <a:off x="1071835" y="4576619"/>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F4AA738A-ED32-6B81-F9A7-C7D91334A9FB}"/>
              </a:ext>
            </a:extLst>
          </p:cNvPr>
          <p:cNvSpPr/>
          <p:nvPr/>
        </p:nvSpPr>
        <p:spPr>
          <a:xfrm>
            <a:off x="1049585" y="5066144"/>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DE4A28B4-243E-B6F7-4B40-ED33B30671E1}"/>
              </a:ext>
            </a:extLst>
          </p:cNvPr>
          <p:cNvSpPr/>
          <p:nvPr/>
        </p:nvSpPr>
        <p:spPr>
          <a:xfrm>
            <a:off x="1049586" y="5597235"/>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ACF3643D-6085-4D24-1F67-DAE7471B83B1}"/>
              </a:ext>
            </a:extLst>
          </p:cNvPr>
          <p:cNvSpPr/>
          <p:nvPr/>
        </p:nvSpPr>
        <p:spPr>
          <a:xfrm>
            <a:off x="1058824" y="6100618"/>
            <a:ext cx="214115" cy="203200"/>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59481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DF469BC64C75743B0F775C899C0CFE2" ma:contentTypeVersion="15" ma:contentTypeDescription="Create a new document." ma:contentTypeScope="" ma:versionID="06b1b37a88c7ae5330280b718e24a8b8">
  <xsd:schema xmlns:xsd="http://www.w3.org/2001/XMLSchema" xmlns:xs="http://www.w3.org/2001/XMLSchema" xmlns:p="http://schemas.microsoft.com/office/2006/metadata/properties" xmlns:ns2="bf9e5c29-8aa4-4e35-bb53-4e62e3d2800d" xmlns:ns3="a046edd2-6ebd-4f54-9425-51bb8c3a9853" targetNamespace="http://schemas.microsoft.com/office/2006/metadata/properties" ma:root="true" ma:fieldsID="fe56ae21acb243c3e73c9e2a6f83ae7e" ns2:_="" ns3:_="">
    <xsd:import namespace="bf9e5c29-8aa4-4e35-bb53-4e62e3d2800d"/>
    <xsd:import namespace="a046edd2-6ebd-4f54-9425-51bb8c3a9853"/>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SearchProperties" minOccurs="0"/>
                <xsd:element ref="ns3:SharedWithUsers" minOccurs="0"/>
                <xsd:element ref="ns3:SharedWithDetails"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9e5c29-8aa4-4e35-bb53-4e62e3d280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12d245-8fcf-41d0-852d-1eec7262b6de"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46edd2-6ebd-4f54-9425-51bb8c3a985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25ae1b2-201c-4bf0-a9e4-816340825c0f}" ma:internalName="TaxCatchAll" ma:showField="CatchAllData" ma:web="a046edd2-6ebd-4f54-9425-51bb8c3a985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046edd2-6ebd-4f54-9425-51bb8c3a9853" xsi:nil="true"/>
    <lcf76f155ced4ddcb4097134ff3c332f xmlns="bf9e5c29-8aa4-4e35-bb53-4e62e3d2800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AAAC11B-03BC-486E-9C0D-F78C58F54FFA}"/>
</file>

<file path=customXml/itemProps2.xml><?xml version="1.0" encoding="utf-8"?>
<ds:datastoreItem xmlns:ds="http://schemas.openxmlformats.org/officeDocument/2006/customXml" ds:itemID="{82CF8491-A6BB-4EC7-846A-EB37E8A79F55}"/>
</file>

<file path=customXml/itemProps3.xml><?xml version="1.0" encoding="utf-8"?>
<ds:datastoreItem xmlns:ds="http://schemas.openxmlformats.org/officeDocument/2006/customXml" ds:itemID="{7EC7326D-A58D-4D8D-B957-90B17A14792E}"/>
</file>

<file path=docProps/app.xml><?xml version="1.0" encoding="utf-8"?>
<Properties xmlns="http://schemas.openxmlformats.org/officeDocument/2006/extended-properties" xmlns:vt="http://schemas.openxmlformats.org/officeDocument/2006/docPropsVTypes">
  <TotalTime>3853</TotalTime>
  <Words>485</Words>
  <Application>Microsoft Office PowerPoint</Application>
  <PresentationFormat>Widescreen</PresentationFormat>
  <Paragraphs>236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Calibri</vt:lpstr>
      <vt:lpstr>Office Theme</vt:lpstr>
      <vt:lpstr>Plumas County Salary Study</vt:lpstr>
      <vt:lpstr>Current Status</vt:lpstr>
      <vt:lpstr>Comparison Counties</vt:lpstr>
      <vt:lpstr>PowerPoint Presentation</vt:lpstr>
      <vt:lpstr>Comparison Counties   Colusa Trinity Inyo Lassen Mono Amador Glenn Del Norte Sierra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James, Sara</dc:creator>
  <cp:lastModifiedBy>James, Sara</cp:lastModifiedBy>
  <cp:revision>3</cp:revision>
  <cp:lastPrinted>2025-10-07T15:46:37Z</cp:lastPrinted>
  <dcterms:created xsi:type="dcterms:W3CDTF">2025-10-03T23:46:13Z</dcterms:created>
  <dcterms:modified xsi:type="dcterms:W3CDTF">2025-10-07T15:47:06Z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0x0101008DF469BC64C75743B0F775C899C0CFE2</vt:lpwstr>
  </property>
</Properties>
</file>